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Poppins" panose="020B0502040204020203" pitchFamily="2" charset="0"/>
      <p:regular r:id="rId12"/>
    </p:embeddedFont>
    <p:embeddedFont>
      <p:font typeface="Poppins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21" Type="http://schemas.openxmlformats.org/officeDocument/2006/relationships/image" Target="../media/image20.svg"/><Relationship Id="rId34" Type="http://schemas.openxmlformats.org/officeDocument/2006/relationships/image" Target="../media/image33.png"/><Relationship Id="rId7" Type="http://schemas.openxmlformats.org/officeDocument/2006/relationships/image" Target="../media/image6.svg"/><Relationship Id="rId12" Type="http://schemas.openxmlformats.org/officeDocument/2006/relationships/image" Target="../media/image11.jpe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jpe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8" Type="http://schemas.openxmlformats.org/officeDocument/2006/relationships/image" Target="../media/image7.png"/><Relationship Id="rId3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10" Type="http://schemas.openxmlformats.org/officeDocument/2006/relationships/image" Target="../media/image37.jpeg"/><Relationship Id="rId4" Type="http://schemas.openxmlformats.org/officeDocument/2006/relationships/image" Target="../media/image57.png"/><Relationship Id="rId9" Type="http://schemas.openxmlformats.org/officeDocument/2006/relationships/image" Target="../media/image6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0.png"/><Relationship Id="rId18" Type="http://schemas.openxmlformats.org/officeDocument/2006/relationships/image" Target="../media/image24.svg"/><Relationship Id="rId3" Type="http://schemas.openxmlformats.org/officeDocument/2006/relationships/image" Target="../media/image40.svg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17" Type="http://schemas.openxmlformats.org/officeDocument/2006/relationships/image" Target="../media/image23.png"/><Relationship Id="rId2" Type="http://schemas.openxmlformats.org/officeDocument/2006/relationships/image" Target="../media/image39.png"/><Relationship Id="rId16" Type="http://schemas.openxmlformats.org/officeDocument/2006/relationships/image" Target="../media/image53.sv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11" Type="http://schemas.openxmlformats.org/officeDocument/2006/relationships/image" Target="../media/image48.png"/><Relationship Id="rId5" Type="http://schemas.openxmlformats.org/officeDocument/2006/relationships/image" Target="../media/image42.svg"/><Relationship Id="rId15" Type="http://schemas.openxmlformats.org/officeDocument/2006/relationships/image" Target="../media/image52.png"/><Relationship Id="rId10" Type="http://schemas.openxmlformats.org/officeDocument/2006/relationships/image" Target="../media/image47.svg"/><Relationship Id="rId19" Type="http://schemas.openxmlformats.org/officeDocument/2006/relationships/image" Target="../media/image37.jpe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10" Type="http://schemas.openxmlformats.org/officeDocument/2006/relationships/image" Target="../media/image37.jpeg"/><Relationship Id="rId4" Type="http://schemas.openxmlformats.org/officeDocument/2006/relationships/image" Target="../media/image57.png"/><Relationship Id="rId9" Type="http://schemas.openxmlformats.org/officeDocument/2006/relationships/image" Target="../media/image6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3.png"/><Relationship Id="rId5" Type="http://schemas.openxmlformats.org/officeDocument/2006/relationships/image" Target="../media/image58.svg"/><Relationship Id="rId10" Type="http://schemas.openxmlformats.org/officeDocument/2006/relationships/image" Target="../media/image37.jpeg"/><Relationship Id="rId4" Type="http://schemas.openxmlformats.org/officeDocument/2006/relationships/image" Target="../media/image57.png"/><Relationship Id="rId9" Type="http://schemas.openxmlformats.org/officeDocument/2006/relationships/image" Target="../media/image6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10" Type="http://schemas.openxmlformats.org/officeDocument/2006/relationships/image" Target="../media/image37.jpeg"/><Relationship Id="rId4" Type="http://schemas.openxmlformats.org/officeDocument/2006/relationships/image" Target="../media/image57.png"/><Relationship Id="rId9" Type="http://schemas.openxmlformats.org/officeDocument/2006/relationships/image" Target="../media/image6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svg"/><Relationship Id="rId10" Type="http://schemas.openxmlformats.org/officeDocument/2006/relationships/image" Target="../media/image37.jpeg"/><Relationship Id="rId4" Type="http://schemas.openxmlformats.org/officeDocument/2006/relationships/image" Target="../media/image57.png"/><Relationship Id="rId9" Type="http://schemas.openxmlformats.org/officeDocument/2006/relationships/image" Target="../media/image6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10" Type="http://schemas.openxmlformats.org/officeDocument/2006/relationships/image" Target="../media/image37.jpeg"/><Relationship Id="rId4" Type="http://schemas.openxmlformats.org/officeDocument/2006/relationships/image" Target="../media/image57.png"/><Relationship Id="rId9" Type="http://schemas.openxmlformats.org/officeDocument/2006/relationships/image" Target="../media/image6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10" Type="http://schemas.openxmlformats.org/officeDocument/2006/relationships/image" Target="../media/image37.jpeg"/><Relationship Id="rId4" Type="http://schemas.openxmlformats.org/officeDocument/2006/relationships/image" Target="../media/image57.png"/><Relationship Id="rId9" Type="http://schemas.openxmlformats.org/officeDocument/2006/relationships/image" Target="../media/image6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10" Type="http://schemas.openxmlformats.org/officeDocument/2006/relationships/image" Target="../media/image37.jpeg"/><Relationship Id="rId4" Type="http://schemas.openxmlformats.org/officeDocument/2006/relationships/image" Target="../media/image57.png"/><Relationship Id="rId9" Type="http://schemas.openxmlformats.org/officeDocument/2006/relationships/image" Target="../media/image6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9144000" y="-2057400"/>
            <a:ext cx="4104513" cy="4114800"/>
          </a:xfrm>
          <a:custGeom>
            <a:avLst/>
            <a:gdLst/>
            <a:ahLst/>
            <a:cxnLst/>
            <a:rect l="l" t="t" r="r" b="b"/>
            <a:pathLst>
              <a:path w="4104513" h="4114800">
                <a:moveTo>
                  <a:pt x="4104513" y="0"/>
                </a:moveTo>
                <a:lnTo>
                  <a:pt x="0" y="0"/>
                </a:lnTo>
                <a:lnTo>
                  <a:pt x="0" y="4114800"/>
                </a:lnTo>
                <a:lnTo>
                  <a:pt x="4104513" y="4114800"/>
                </a:lnTo>
                <a:lnTo>
                  <a:pt x="4104513" y="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25" r="-12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41480" y="602407"/>
            <a:ext cx="18211137" cy="19227582"/>
          </a:xfrm>
          <a:custGeom>
            <a:avLst/>
            <a:gdLst/>
            <a:ahLst/>
            <a:cxnLst/>
            <a:rect l="l" t="t" r="r" b="b"/>
            <a:pathLst>
              <a:path w="18211137" h="19227582">
                <a:moveTo>
                  <a:pt x="0" y="0"/>
                </a:moveTo>
                <a:lnTo>
                  <a:pt x="18211136" y="0"/>
                </a:lnTo>
                <a:lnTo>
                  <a:pt x="18211136" y="19227582"/>
                </a:lnTo>
                <a:lnTo>
                  <a:pt x="0" y="192275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506126" y="2123888"/>
            <a:ext cx="14002886" cy="14782664"/>
          </a:xfrm>
          <a:custGeom>
            <a:avLst/>
            <a:gdLst/>
            <a:ahLst/>
            <a:cxnLst/>
            <a:rect l="l" t="t" r="r" b="b"/>
            <a:pathLst>
              <a:path w="14002886" h="14782664">
                <a:moveTo>
                  <a:pt x="0" y="0"/>
                </a:moveTo>
                <a:lnTo>
                  <a:pt x="14002886" y="0"/>
                </a:lnTo>
                <a:lnTo>
                  <a:pt x="14002886" y="14782663"/>
                </a:lnTo>
                <a:lnTo>
                  <a:pt x="0" y="147826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930198" y="-1030514"/>
            <a:ext cx="13544698" cy="13646761"/>
          </a:xfrm>
          <a:custGeom>
            <a:avLst/>
            <a:gdLst/>
            <a:ahLst/>
            <a:cxnLst/>
            <a:rect l="l" t="t" r="r" b="b"/>
            <a:pathLst>
              <a:path w="13544698" h="13646761">
                <a:moveTo>
                  <a:pt x="0" y="0"/>
                </a:moveTo>
                <a:lnTo>
                  <a:pt x="13544698" y="0"/>
                </a:lnTo>
                <a:lnTo>
                  <a:pt x="13544698" y="13646761"/>
                </a:lnTo>
                <a:lnTo>
                  <a:pt x="0" y="136467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287842" y="3715864"/>
            <a:ext cx="5118412" cy="5118412"/>
          </a:xfrm>
          <a:custGeom>
            <a:avLst/>
            <a:gdLst/>
            <a:ahLst/>
            <a:cxnLst/>
            <a:rect l="l" t="t" r="r" b="b"/>
            <a:pathLst>
              <a:path w="5118412" h="5118412">
                <a:moveTo>
                  <a:pt x="0" y="0"/>
                </a:moveTo>
                <a:lnTo>
                  <a:pt x="5118412" y="0"/>
                </a:lnTo>
                <a:lnTo>
                  <a:pt x="5118412" y="5118412"/>
                </a:lnTo>
                <a:lnTo>
                  <a:pt x="0" y="51184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909475" y="4337497"/>
            <a:ext cx="3875147" cy="3875068"/>
            <a:chOff x="0" y="0"/>
            <a:chExt cx="5166862" cy="516675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166868" cy="5166868"/>
            </a:xfrm>
            <a:custGeom>
              <a:avLst/>
              <a:gdLst/>
              <a:ahLst/>
              <a:cxnLst/>
              <a:rect l="l" t="t" r="r" b="b"/>
              <a:pathLst>
                <a:path w="5166868" h="5166868">
                  <a:moveTo>
                    <a:pt x="5166868" y="2583434"/>
                  </a:moveTo>
                  <a:cubicBezTo>
                    <a:pt x="5166868" y="4010279"/>
                    <a:pt x="4010152" y="5166868"/>
                    <a:pt x="2583434" y="5166868"/>
                  </a:cubicBezTo>
                  <a:cubicBezTo>
                    <a:pt x="1156716" y="5166868"/>
                    <a:pt x="0" y="4010152"/>
                    <a:pt x="0" y="2583434"/>
                  </a:cubicBezTo>
                  <a:cubicBezTo>
                    <a:pt x="0" y="1156716"/>
                    <a:pt x="1156716" y="0"/>
                    <a:pt x="2583434" y="0"/>
                  </a:cubicBezTo>
                  <a:cubicBezTo>
                    <a:pt x="4010152" y="0"/>
                    <a:pt x="5166868" y="1156716"/>
                    <a:pt x="5166868" y="2583434"/>
                  </a:cubicBezTo>
                  <a:close/>
                </a:path>
              </a:pathLst>
            </a:custGeom>
            <a:blipFill>
              <a:blip r:embed="rId12"/>
              <a:stretch>
                <a:fillRect l="-28569" r="-28569" b="2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8869938" y="4297960"/>
            <a:ext cx="3954220" cy="3954141"/>
            <a:chOff x="0" y="0"/>
            <a:chExt cx="5272293" cy="52721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272278" cy="5272151"/>
            </a:xfrm>
            <a:custGeom>
              <a:avLst/>
              <a:gdLst/>
              <a:ahLst/>
              <a:cxnLst/>
              <a:rect l="l" t="t" r="r" b="b"/>
              <a:pathLst>
                <a:path w="5272278" h="5272151">
                  <a:moveTo>
                    <a:pt x="5272278" y="2636139"/>
                  </a:moveTo>
                  <a:cubicBezTo>
                    <a:pt x="5272278" y="3340354"/>
                    <a:pt x="4998085" y="4002278"/>
                    <a:pt x="4500245" y="4500118"/>
                  </a:cubicBezTo>
                  <a:cubicBezTo>
                    <a:pt x="4002405" y="4997958"/>
                    <a:pt x="3340354" y="5272151"/>
                    <a:pt x="2636266" y="5272151"/>
                  </a:cubicBezTo>
                  <a:cubicBezTo>
                    <a:pt x="1932178" y="5272151"/>
                    <a:pt x="1270000" y="4997958"/>
                    <a:pt x="772160" y="4500118"/>
                  </a:cubicBezTo>
                  <a:cubicBezTo>
                    <a:pt x="274320" y="4002278"/>
                    <a:pt x="0" y="3340227"/>
                    <a:pt x="0" y="2636139"/>
                  </a:cubicBezTo>
                  <a:cubicBezTo>
                    <a:pt x="0" y="1932051"/>
                    <a:pt x="274193" y="1269873"/>
                    <a:pt x="772033" y="772033"/>
                  </a:cubicBezTo>
                  <a:cubicBezTo>
                    <a:pt x="1269873" y="274193"/>
                    <a:pt x="1932051" y="0"/>
                    <a:pt x="2636139" y="0"/>
                  </a:cubicBezTo>
                  <a:cubicBezTo>
                    <a:pt x="3340227" y="0"/>
                    <a:pt x="4002278" y="274193"/>
                    <a:pt x="4500118" y="772033"/>
                  </a:cubicBezTo>
                  <a:cubicBezTo>
                    <a:pt x="4997958" y="1269873"/>
                    <a:pt x="5272278" y="1931924"/>
                    <a:pt x="5272278" y="2636012"/>
                  </a:cubicBezTo>
                  <a:close/>
                </a:path>
              </a:pathLst>
            </a:custGeom>
            <a:blipFill>
              <a:blip r:embed="rId13"/>
              <a:stretch>
                <a:fillRect b="-1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4175297" y="7581172"/>
            <a:ext cx="2930521" cy="3280904"/>
          </a:xfrm>
          <a:custGeom>
            <a:avLst/>
            <a:gdLst/>
            <a:ahLst/>
            <a:cxnLst/>
            <a:rect l="l" t="t" r="r" b="b"/>
            <a:pathLst>
              <a:path w="2930521" h="3280904">
                <a:moveTo>
                  <a:pt x="0" y="0"/>
                </a:moveTo>
                <a:lnTo>
                  <a:pt x="2930522" y="0"/>
                </a:lnTo>
                <a:lnTo>
                  <a:pt x="2930522" y="3280904"/>
                </a:lnTo>
                <a:lnTo>
                  <a:pt x="0" y="328090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696318" y="8272952"/>
            <a:ext cx="3946365" cy="4420897"/>
          </a:xfrm>
          <a:custGeom>
            <a:avLst/>
            <a:gdLst/>
            <a:ahLst/>
            <a:cxnLst/>
            <a:rect l="l" t="t" r="r" b="b"/>
            <a:pathLst>
              <a:path w="3946365" h="4420897">
                <a:moveTo>
                  <a:pt x="0" y="0"/>
                </a:moveTo>
                <a:lnTo>
                  <a:pt x="3946365" y="0"/>
                </a:lnTo>
                <a:lnTo>
                  <a:pt x="3946365" y="4420897"/>
                </a:lnTo>
                <a:lnTo>
                  <a:pt x="0" y="442089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071828" y="-1549545"/>
            <a:ext cx="3825929" cy="4003239"/>
          </a:xfrm>
          <a:custGeom>
            <a:avLst/>
            <a:gdLst/>
            <a:ahLst/>
            <a:cxnLst/>
            <a:rect l="l" t="t" r="r" b="b"/>
            <a:pathLst>
              <a:path w="3825929" h="4003239">
                <a:moveTo>
                  <a:pt x="0" y="0"/>
                </a:moveTo>
                <a:lnTo>
                  <a:pt x="3825929" y="0"/>
                </a:lnTo>
                <a:lnTo>
                  <a:pt x="3825929" y="4003238"/>
                </a:lnTo>
                <a:lnTo>
                  <a:pt x="0" y="400323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363620" y="9901076"/>
            <a:ext cx="6187294" cy="143428"/>
          </a:xfrm>
          <a:custGeom>
            <a:avLst/>
            <a:gdLst/>
            <a:ahLst/>
            <a:cxnLst/>
            <a:rect l="l" t="t" r="r" b="b"/>
            <a:pathLst>
              <a:path w="6187294" h="143428">
                <a:moveTo>
                  <a:pt x="0" y="0"/>
                </a:moveTo>
                <a:lnTo>
                  <a:pt x="6187294" y="0"/>
                </a:lnTo>
                <a:lnTo>
                  <a:pt x="6187294" y="143428"/>
                </a:lnTo>
                <a:lnTo>
                  <a:pt x="0" y="14342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2811459">
            <a:off x="6899522" y="6991161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4" y="0"/>
                </a:lnTo>
                <a:lnTo>
                  <a:pt x="1248104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t="-1495" b="-1495"/>
            </a:stretch>
          </a:blipFill>
        </p:spPr>
      </p:sp>
      <p:sp>
        <p:nvSpPr>
          <p:cNvPr id="16" name="Freeform 16"/>
          <p:cNvSpPr/>
          <p:nvPr/>
        </p:nvSpPr>
        <p:spPr>
          <a:xfrm rot="-2935178">
            <a:off x="9140217" y="2620780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4" y="0"/>
                </a:lnTo>
                <a:lnTo>
                  <a:pt x="1248104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t="-1495" b="-1495"/>
            </a:stretch>
          </a:blipFill>
        </p:spPr>
      </p:sp>
      <p:sp>
        <p:nvSpPr>
          <p:cNvPr id="17" name="Freeform 17"/>
          <p:cNvSpPr/>
          <p:nvPr/>
        </p:nvSpPr>
        <p:spPr>
          <a:xfrm rot="-2935178">
            <a:off x="17422526" y="8810592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4" y="0"/>
                </a:lnTo>
                <a:lnTo>
                  <a:pt x="1248104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t="-1495" b="-1495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3636328" y="9852373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4" y="0"/>
                </a:lnTo>
                <a:lnTo>
                  <a:pt x="1248104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t="-1495" b="-1495"/>
            </a:stretch>
          </a:blipFill>
        </p:spPr>
      </p:sp>
      <p:sp>
        <p:nvSpPr>
          <p:cNvPr id="19" name="Freeform 19"/>
          <p:cNvSpPr/>
          <p:nvPr/>
        </p:nvSpPr>
        <p:spPr>
          <a:xfrm flipV="1">
            <a:off x="-1215091" y="8158798"/>
            <a:ext cx="4104513" cy="4114800"/>
          </a:xfrm>
          <a:custGeom>
            <a:avLst/>
            <a:gdLst/>
            <a:ahLst/>
            <a:cxnLst/>
            <a:rect l="l" t="t" r="r" b="b"/>
            <a:pathLst>
              <a:path w="4104513" h="4114800">
                <a:moveTo>
                  <a:pt x="0" y="4114800"/>
                </a:moveTo>
                <a:lnTo>
                  <a:pt x="4104513" y="4114800"/>
                </a:lnTo>
                <a:lnTo>
                  <a:pt x="4104513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25" r="-125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9429918" y="704125"/>
            <a:ext cx="1066813" cy="309376"/>
          </a:xfrm>
          <a:custGeom>
            <a:avLst/>
            <a:gdLst/>
            <a:ahLst/>
            <a:cxnLst/>
            <a:rect l="l" t="t" r="r" b="b"/>
            <a:pathLst>
              <a:path w="1066813" h="309376">
                <a:moveTo>
                  <a:pt x="0" y="0"/>
                </a:moveTo>
                <a:lnTo>
                  <a:pt x="1066813" y="0"/>
                </a:lnTo>
                <a:lnTo>
                  <a:pt x="1066813" y="309376"/>
                </a:lnTo>
                <a:lnTo>
                  <a:pt x="0" y="30937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t="-350" b="-350"/>
            </a:stretch>
          </a:blipFill>
        </p:spPr>
      </p:sp>
      <p:sp>
        <p:nvSpPr>
          <p:cNvPr id="21" name="Freeform 21"/>
          <p:cNvSpPr/>
          <p:nvPr/>
        </p:nvSpPr>
        <p:spPr>
          <a:xfrm flipH="1">
            <a:off x="8697457" y="9103612"/>
            <a:ext cx="1066813" cy="309376"/>
          </a:xfrm>
          <a:custGeom>
            <a:avLst/>
            <a:gdLst/>
            <a:ahLst/>
            <a:cxnLst/>
            <a:rect l="l" t="t" r="r" b="b"/>
            <a:pathLst>
              <a:path w="1066813" h="309376">
                <a:moveTo>
                  <a:pt x="1066813" y="0"/>
                </a:moveTo>
                <a:lnTo>
                  <a:pt x="0" y="0"/>
                </a:lnTo>
                <a:lnTo>
                  <a:pt x="0" y="309376"/>
                </a:lnTo>
                <a:lnTo>
                  <a:pt x="1066813" y="309376"/>
                </a:lnTo>
                <a:lnTo>
                  <a:pt x="1066813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t="-350" b="-350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-384906" y="4885843"/>
            <a:ext cx="7394661" cy="895697"/>
          </a:xfrm>
          <a:custGeom>
            <a:avLst/>
            <a:gdLst/>
            <a:ahLst/>
            <a:cxnLst/>
            <a:rect l="l" t="t" r="r" b="b"/>
            <a:pathLst>
              <a:path w="7394661" h="895697">
                <a:moveTo>
                  <a:pt x="0" y="0"/>
                </a:moveTo>
                <a:lnTo>
                  <a:pt x="7394661" y="0"/>
                </a:lnTo>
                <a:lnTo>
                  <a:pt x="7394661" y="895697"/>
                </a:lnTo>
                <a:lnTo>
                  <a:pt x="0" y="895697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734384" y="8762533"/>
            <a:ext cx="434163" cy="434163"/>
          </a:xfrm>
          <a:custGeom>
            <a:avLst/>
            <a:gdLst/>
            <a:ahLst/>
            <a:cxnLst/>
            <a:rect l="l" t="t" r="r" b="b"/>
            <a:pathLst>
              <a:path w="434163" h="434163">
                <a:moveTo>
                  <a:pt x="0" y="0"/>
                </a:moveTo>
                <a:lnTo>
                  <a:pt x="434163" y="0"/>
                </a:lnTo>
                <a:lnTo>
                  <a:pt x="434163" y="434163"/>
                </a:lnTo>
                <a:lnTo>
                  <a:pt x="0" y="434163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897828" y="6205697"/>
            <a:ext cx="4366167" cy="2335032"/>
          </a:xfrm>
          <a:custGeom>
            <a:avLst/>
            <a:gdLst/>
            <a:ahLst/>
            <a:cxnLst/>
            <a:rect l="l" t="t" r="r" b="b"/>
            <a:pathLst>
              <a:path w="4366167" h="2335032">
                <a:moveTo>
                  <a:pt x="0" y="0"/>
                </a:moveTo>
                <a:lnTo>
                  <a:pt x="4366166" y="0"/>
                </a:lnTo>
                <a:lnTo>
                  <a:pt x="4366166" y="2335032"/>
                </a:lnTo>
                <a:lnTo>
                  <a:pt x="0" y="2335032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4471190" y="6270422"/>
            <a:ext cx="701878" cy="701878"/>
          </a:xfrm>
          <a:custGeom>
            <a:avLst/>
            <a:gdLst/>
            <a:ahLst/>
            <a:cxnLst/>
            <a:rect l="l" t="t" r="r" b="b"/>
            <a:pathLst>
              <a:path w="701878" h="701878">
                <a:moveTo>
                  <a:pt x="0" y="0"/>
                </a:moveTo>
                <a:lnTo>
                  <a:pt x="701878" y="0"/>
                </a:lnTo>
                <a:lnTo>
                  <a:pt x="701878" y="701878"/>
                </a:lnTo>
                <a:lnTo>
                  <a:pt x="0" y="701878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8231614" y="3062614"/>
            <a:ext cx="391889" cy="391889"/>
          </a:xfrm>
          <a:custGeom>
            <a:avLst/>
            <a:gdLst/>
            <a:ahLst/>
            <a:cxnLst/>
            <a:rect l="l" t="t" r="r" b="b"/>
            <a:pathLst>
              <a:path w="391889" h="391889">
                <a:moveTo>
                  <a:pt x="0" y="0"/>
                </a:moveTo>
                <a:lnTo>
                  <a:pt x="391889" y="0"/>
                </a:lnTo>
                <a:lnTo>
                  <a:pt x="391889" y="391889"/>
                </a:lnTo>
                <a:lnTo>
                  <a:pt x="0" y="391889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8357385" y="1668839"/>
            <a:ext cx="680143" cy="680143"/>
          </a:xfrm>
          <a:custGeom>
            <a:avLst/>
            <a:gdLst/>
            <a:ahLst/>
            <a:cxnLst/>
            <a:rect l="l" t="t" r="r" b="b"/>
            <a:pathLst>
              <a:path w="680143" h="680143">
                <a:moveTo>
                  <a:pt x="0" y="0"/>
                </a:moveTo>
                <a:lnTo>
                  <a:pt x="680143" y="0"/>
                </a:lnTo>
                <a:lnTo>
                  <a:pt x="680143" y="680143"/>
                </a:lnTo>
                <a:lnTo>
                  <a:pt x="0" y="680143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6535143" y="6377610"/>
            <a:ext cx="391889" cy="391889"/>
          </a:xfrm>
          <a:custGeom>
            <a:avLst/>
            <a:gdLst/>
            <a:ahLst/>
            <a:cxnLst/>
            <a:rect l="l" t="t" r="r" b="b"/>
            <a:pathLst>
              <a:path w="391889" h="391889">
                <a:moveTo>
                  <a:pt x="0" y="0"/>
                </a:moveTo>
                <a:lnTo>
                  <a:pt x="391889" y="0"/>
                </a:lnTo>
                <a:lnTo>
                  <a:pt x="391889" y="391889"/>
                </a:lnTo>
                <a:lnTo>
                  <a:pt x="0" y="391889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5500936" y="7349259"/>
            <a:ext cx="680143" cy="680143"/>
          </a:xfrm>
          <a:custGeom>
            <a:avLst/>
            <a:gdLst/>
            <a:ahLst/>
            <a:cxnLst/>
            <a:rect l="l" t="t" r="r" b="b"/>
            <a:pathLst>
              <a:path w="680143" h="680143">
                <a:moveTo>
                  <a:pt x="0" y="0"/>
                </a:moveTo>
                <a:lnTo>
                  <a:pt x="680143" y="0"/>
                </a:lnTo>
                <a:lnTo>
                  <a:pt x="680143" y="680143"/>
                </a:lnTo>
                <a:lnTo>
                  <a:pt x="0" y="680143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-10215" y="52011"/>
            <a:ext cx="5375339" cy="1043712"/>
            <a:chOff x="0" y="0"/>
            <a:chExt cx="7167119" cy="139161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7167118" cy="1391666"/>
            </a:xfrm>
            <a:custGeom>
              <a:avLst/>
              <a:gdLst/>
              <a:ahLst/>
              <a:cxnLst/>
              <a:rect l="l" t="t" r="r" b="b"/>
              <a:pathLst>
                <a:path w="7167118" h="1391666">
                  <a:moveTo>
                    <a:pt x="0" y="0"/>
                  </a:moveTo>
                  <a:lnTo>
                    <a:pt x="7167118" y="0"/>
                  </a:lnTo>
                  <a:lnTo>
                    <a:pt x="7167118" y="1391666"/>
                  </a:lnTo>
                  <a:lnTo>
                    <a:pt x="0" y="1391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8"/>
              <a:stretch>
                <a:fillRect t="-167" b="-164"/>
              </a:stretch>
            </a:blipFill>
          </p:spPr>
        </p:sp>
      </p:grpSp>
      <p:sp>
        <p:nvSpPr>
          <p:cNvPr id="32" name="TextBox 32"/>
          <p:cNvSpPr txBox="1"/>
          <p:nvPr/>
        </p:nvSpPr>
        <p:spPr>
          <a:xfrm>
            <a:off x="367930" y="3677764"/>
            <a:ext cx="6827984" cy="867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50"/>
              </a:lnSpc>
            </a:pPr>
            <a:r>
              <a:rPr lang="en-US" sz="5795" b="1" spc="-173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    AI in education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-52457" y="1441254"/>
            <a:ext cx="7668757" cy="2108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55"/>
              </a:lnSpc>
            </a:pPr>
            <a:r>
              <a:rPr lang="en-US" sz="547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 2-days National Level Hackathon on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28700" y="5017826"/>
            <a:ext cx="5506443" cy="628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5"/>
              </a:lnSpc>
            </a:pPr>
            <a:r>
              <a:rPr lang="en-US" sz="3600" b="1" spc="328">
                <a:solidFill>
                  <a:srgbClr val="020D47"/>
                </a:solidFill>
                <a:latin typeface="Poppins Bold"/>
                <a:ea typeface="Poppins Bold"/>
                <a:cs typeface="Poppins Bold"/>
                <a:sym typeface="Poppins Bold"/>
              </a:rPr>
              <a:t>Smart Education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25762" y="8698969"/>
            <a:ext cx="5133180" cy="429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21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www.samadhan.sistec.ac.in/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34101" y="6788428"/>
            <a:ext cx="3063983" cy="507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5"/>
              </a:lnSpc>
            </a:pPr>
            <a:r>
              <a:rPr lang="en-US" sz="2479" b="1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Purvesh Kolpe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34101" y="7223666"/>
            <a:ext cx="2875140" cy="434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21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05 sept 2025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18818" y="7591007"/>
            <a:ext cx="3679637" cy="434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21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Lohegaon, Pune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25937" y="6427314"/>
            <a:ext cx="3063983" cy="492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5"/>
              </a:lnSpc>
            </a:pPr>
            <a:r>
              <a:rPr lang="en-US" sz="2479" b="1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Team: Hive Minds 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11397729" y="-64893"/>
            <a:ext cx="6863296" cy="1296662"/>
            <a:chOff x="0" y="0"/>
            <a:chExt cx="9151061" cy="1728883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9151112" cy="1728851"/>
            </a:xfrm>
            <a:custGeom>
              <a:avLst/>
              <a:gdLst/>
              <a:ahLst/>
              <a:cxnLst/>
              <a:rect l="l" t="t" r="r" b="b"/>
              <a:pathLst>
                <a:path w="9151112" h="1728851">
                  <a:moveTo>
                    <a:pt x="0" y="0"/>
                  </a:moveTo>
                  <a:lnTo>
                    <a:pt x="9151112" y="0"/>
                  </a:lnTo>
                  <a:lnTo>
                    <a:pt x="9151112" y="1728851"/>
                  </a:lnTo>
                  <a:lnTo>
                    <a:pt x="0" y="172885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2" name="Group 42"/>
          <p:cNvGrpSpPr>
            <a:grpSpLocks noChangeAspect="1"/>
          </p:cNvGrpSpPr>
          <p:nvPr/>
        </p:nvGrpSpPr>
        <p:grpSpPr>
          <a:xfrm>
            <a:off x="11430000" y="-137224"/>
            <a:ext cx="6858000" cy="1172974"/>
            <a:chOff x="0" y="0"/>
            <a:chExt cx="9144000" cy="1563965"/>
          </a:xfrm>
        </p:grpSpPr>
        <p:sp>
          <p:nvSpPr>
            <p:cNvPr id="43" name="Freeform 43" descr="A group of logos on a black background  AI-generated content may be incorrect."/>
            <p:cNvSpPr/>
            <p:nvPr/>
          </p:nvSpPr>
          <p:spPr>
            <a:xfrm>
              <a:off x="0" y="0"/>
              <a:ext cx="9144000" cy="1564005"/>
            </a:xfrm>
            <a:custGeom>
              <a:avLst/>
              <a:gdLst/>
              <a:ahLst/>
              <a:cxnLst/>
              <a:rect l="l" t="t" r="r" b="b"/>
              <a:pathLst>
                <a:path w="9144000" h="1564005">
                  <a:moveTo>
                    <a:pt x="0" y="0"/>
                  </a:moveTo>
                  <a:lnTo>
                    <a:pt x="9144000" y="0"/>
                  </a:lnTo>
                  <a:lnTo>
                    <a:pt x="9144000" y="1564005"/>
                  </a:lnTo>
                  <a:lnTo>
                    <a:pt x="0" y="15640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9"/>
              <a:stretch>
                <a:fillRect t="-148412" r="-19" b="-165073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42308" y="596331"/>
            <a:ext cx="11359450" cy="885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5"/>
              </a:lnSpc>
            </a:pPr>
            <a:r>
              <a:rPr lang="en-US" sz="6190" b="1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Evaluation Metrics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025015" y="3524250"/>
            <a:ext cx="12676505" cy="221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2" indent="-345440" algn="just">
              <a:lnSpc>
                <a:spcPts val="4480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Student performance improvement (accuracy, speed, completion rates).</a:t>
            </a:r>
          </a:p>
          <a:p>
            <a:pPr marL="1036320" lvl="2" indent="-345440" algn="just">
              <a:lnSpc>
                <a:spcPts val="4480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Reduction in exam stress (wellness scores, self-check-ins).</a:t>
            </a:r>
          </a:p>
          <a:p>
            <a:pPr marL="1036320" lvl="2" indent="-345440" algn="just">
              <a:lnSpc>
                <a:spcPts val="4480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Engagement (active users, study streaks, test attempts).</a:t>
            </a:r>
          </a:p>
          <a:p>
            <a:pPr marL="1036320" lvl="2" indent="-345440" algn="just">
              <a:lnSpc>
                <a:spcPts val="4480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Adoption by institutions &amp; scalability.</a:t>
            </a:r>
          </a:p>
        </p:txBody>
      </p:sp>
      <p:sp>
        <p:nvSpPr>
          <p:cNvPr id="4" name="Freeform 4"/>
          <p:cNvSpPr/>
          <p:nvPr/>
        </p:nvSpPr>
        <p:spPr>
          <a:xfrm>
            <a:off x="-1353831" y="-2321407"/>
            <a:ext cx="4765067" cy="4414480"/>
          </a:xfrm>
          <a:custGeom>
            <a:avLst/>
            <a:gdLst/>
            <a:ahLst/>
            <a:cxnLst/>
            <a:rect l="l" t="t" r="r" b="b"/>
            <a:pathLst>
              <a:path w="4765067" h="4414480">
                <a:moveTo>
                  <a:pt x="0" y="0"/>
                </a:moveTo>
                <a:lnTo>
                  <a:pt x="4765068" y="0"/>
                </a:lnTo>
                <a:lnTo>
                  <a:pt x="4765068" y="4414480"/>
                </a:lnTo>
                <a:lnTo>
                  <a:pt x="0" y="4414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876769" y="-2321407"/>
            <a:ext cx="4765067" cy="4414480"/>
          </a:xfrm>
          <a:custGeom>
            <a:avLst/>
            <a:gdLst/>
            <a:ahLst/>
            <a:cxnLst/>
            <a:rect l="l" t="t" r="r" b="b"/>
            <a:pathLst>
              <a:path w="4765067" h="4414480">
                <a:moveTo>
                  <a:pt x="0" y="0"/>
                </a:moveTo>
                <a:lnTo>
                  <a:pt x="4765068" y="0"/>
                </a:lnTo>
                <a:lnTo>
                  <a:pt x="4765068" y="4414480"/>
                </a:lnTo>
                <a:lnTo>
                  <a:pt x="0" y="4414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9586" y="933688"/>
            <a:ext cx="2114579" cy="1908166"/>
          </a:xfrm>
          <a:custGeom>
            <a:avLst/>
            <a:gdLst/>
            <a:ahLst/>
            <a:cxnLst/>
            <a:rect l="l" t="t" r="r" b="b"/>
            <a:pathLst>
              <a:path w="2114579" h="1908166">
                <a:moveTo>
                  <a:pt x="0" y="0"/>
                </a:moveTo>
                <a:lnTo>
                  <a:pt x="2114579" y="0"/>
                </a:lnTo>
                <a:lnTo>
                  <a:pt x="2114579" y="1908165"/>
                </a:lnTo>
                <a:lnTo>
                  <a:pt x="0" y="19081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027948" y="933688"/>
            <a:ext cx="2114579" cy="1908166"/>
          </a:xfrm>
          <a:custGeom>
            <a:avLst/>
            <a:gdLst/>
            <a:ahLst/>
            <a:cxnLst/>
            <a:rect l="l" t="t" r="r" b="b"/>
            <a:pathLst>
              <a:path w="2114579" h="1908166">
                <a:moveTo>
                  <a:pt x="0" y="0"/>
                </a:moveTo>
                <a:lnTo>
                  <a:pt x="2114579" y="0"/>
                </a:lnTo>
                <a:lnTo>
                  <a:pt x="2114579" y="1908165"/>
                </a:lnTo>
                <a:lnTo>
                  <a:pt x="0" y="19081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551780" y="2408479"/>
            <a:ext cx="11039780" cy="121666"/>
          </a:xfrm>
          <a:custGeom>
            <a:avLst/>
            <a:gdLst/>
            <a:ahLst/>
            <a:cxnLst/>
            <a:rect l="l" t="t" r="r" b="b"/>
            <a:pathLst>
              <a:path w="11039780" h="121666">
                <a:moveTo>
                  <a:pt x="0" y="0"/>
                </a:moveTo>
                <a:lnTo>
                  <a:pt x="11039780" y="0"/>
                </a:lnTo>
                <a:lnTo>
                  <a:pt x="11039780" y="121666"/>
                </a:lnTo>
                <a:lnTo>
                  <a:pt x="0" y="1216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44661" y="9773420"/>
            <a:ext cx="18432661" cy="120126"/>
          </a:xfrm>
          <a:custGeom>
            <a:avLst/>
            <a:gdLst/>
            <a:ahLst/>
            <a:cxnLst/>
            <a:rect l="l" t="t" r="r" b="b"/>
            <a:pathLst>
              <a:path w="18432661" h="120126">
                <a:moveTo>
                  <a:pt x="0" y="0"/>
                </a:moveTo>
                <a:lnTo>
                  <a:pt x="18432661" y="0"/>
                </a:lnTo>
                <a:lnTo>
                  <a:pt x="18432661" y="120126"/>
                </a:lnTo>
                <a:lnTo>
                  <a:pt x="0" y="1201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2912661" y="9281388"/>
            <a:ext cx="5375339" cy="1043712"/>
            <a:chOff x="0" y="0"/>
            <a:chExt cx="7167119" cy="139161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167118" cy="1391666"/>
            </a:xfrm>
            <a:custGeom>
              <a:avLst/>
              <a:gdLst/>
              <a:ahLst/>
              <a:cxnLst/>
              <a:rect l="l" t="t" r="r" b="b"/>
              <a:pathLst>
                <a:path w="7167118" h="1391666">
                  <a:moveTo>
                    <a:pt x="0" y="0"/>
                  </a:moveTo>
                  <a:lnTo>
                    <a:pt x="7167118" y="0"/>
                  </a:lnTo>
                  <a:lnTo>
                    <a:pt x="7167118" y="1391666"/>
                  </a:lnTo>
                  <a:lnTo>
                    <a:pt x="0" y="1391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67" b="-164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49985" y="-1110580"/>
            <a:ext cx="7015320" cy="6453774"/>
          </a:xfrm>
          <a:custGeom>
            <a:avLst/>
            <a:gdLst/>
            <a:ahLst/>
            <a:cxnLst/>
            <a:rect l="l" t="t" r="r" b="b"/>
            <a:pathLst>
              <a:path w="7015320" h="6453774">
                <a:moveTo>
                  <a:pt x="0" y="0"/>
                </a:moveTo>
                <a:lnTo>
                  <a:pt x="7015319" y="0"/>
                </a:lnTo>
                <a:lnTo>
                  <a:pt x="7015319" y="6453774"/>
                </a:lnTo>
                <a:lnTo>
                  <a:pt x="0" y="6453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349983" y="4721440"/>
            <a:ext cx="8236628" cy="7560579"/>
          </a:xfrm>
          <a:custGeom>
            <a:avLst/>
            <a:gdLst/>
            <a:ahLst/>
            <a:cxnLst/>
            <a:rect l="l" t="t" r="r" b="b"/>
            <a:pathLst>
              <a:path w="8236628" h="7560579">
                <a:moveTo>
                  <a:pt x="0" y="0"/>
                </a:moveTo>
                <a:lnTo>
                  <a:pt x="8236628" y="0"/>
                </a:lnTo>
                <a:lnTo>
                  <a:pt x="8236628" y="7560579"/>
                </a:lnTo>
                <a:lnTo>
                  <a:pt x="0" y="7560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2220471" y="1233753"/>
            <a:ext cx="8756295" cy="7819492"/>
            <a:chOff x="0" y="0"/>
            <a:chExt cx="11675060" cy="10425990"/>
          </a:xfrm>
        </p:grpSpPr>
        <p:sp>
          <p:nvSpPr>
            <p:cNvPr id="5" name="Freeform 5"/>
            <p:cNvSpPr/>
            <p:nvPr/>
          </p:nvSpPr>
          <p:spPr>
            <a:xfrm>
              <a:off x="247650" y="247650"/>
              <a:ext cx="10725658" cy="9476740"/>
            </a:xfrm>
            <a:custGeom>
              <a:avLst/>
              <a:gdLst/>
              <a:ahLst/>
              <a:cxnLst/>
              <a:rect l="l" t="t" r="r" b="b"/>
              <a:pathLst>
                <a:path w="10725658" h="9476740">
                  <a:moveTo>
                    <a:pt x="7527290" y="0"/>
                  </a:moveTo>
                  <a:lnTo>
                    <a:pt x="3198495" y="0"/>
                  </a:lnTo>
                  <a:cubicBezTo>
                    <a:pt x="2844800" y="0"/>
                    <a:pt x="2518029" y="188722"/>
                    <a:pt x="2341245" y="494919"/>
                  </a:cubicBezTo>
                  <a:lnTo>
                    <a:pt x="176784" y="4243451"/>
                  </a:lnTo>
                  <a:cubicBezTo>
                    <a:pt x="0" y="4549648"/>
                    <a:pt x="0" y="4927092"/>
                    <a:pt x="176784" y="5233289"/>
                  </a:cubicBezTo>
                  <a:lnTo>
                    <a:pt x="2341245" y="8981821"/>
                  </a:lnTo>
                  <a:cubicBezTo>
                    <a:pt x="2518029" y="9288018"/>
                    <a:pt x="2844927" y="9476740"/>
                    <a:pt x="3198495" y="9476740"/>
                  </a:cubicBezTo>
                  <a:lnTo>
                    <a:pt x="7527290" y="9476740"/>
                  </a:lnTo>
                  <a:cubicBezTo>
                    <a:pt x="7880985" y="9476740"/>
                    <a:pt x="8207756" y="9288018"/>
                    <a:pt x="8384540" y="8981821"/>
                  </a:cubicBezTo>
                  <a:lnTo>
                    <a:pt x="10548874" y="5233289"/>
                  </a:lnTo>
                  <a:cubicBezTo>
                    <a:pt x="10725658" y="4927092"/>
                    <a:pt x="10725658" y="4549648"/>
                    <a:pt x="10548874" y="4243451"/>
                  </a:cubicBezTo>
                  <a:lnTo>
                    <a:pt x="8384540" y="494919"/>
                  </a:lnTo>
                  <a:cubicBezTo>
                    <a:pt x="8207756" y="188722"/>
                    <a:pt x="7880985" y="0"/>
                    <a:pt x="7527290" y="0"/>
                  </a:cubicBezTo>
                  <a:close/>
                </a:path>
              </a:pathLst>
            </a:custGeom>
            <a:blipFill>
              <a:blip r:embed="rId6"/>
              <a:stretch>
                <a:fillRect l="-21339" t="-2613" r="-25608" b="-7403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-11049" y="0"/>
              <a:ext cx="11243183" cy="9972040"/>
            </a:xfrm>
            <a:custGeom>
              <a:avLst/>
              <a:gdLst/>
              <a:ahLst/>
              <a:cxnLst/>
              <a:rect l="l" t="t" r="r" b="b"/>
              <a:pathLst>
                <a:path w="11243183" h="9972040">
                  <a:moveTo>
                    <a:pt x="7785989" y="495300"/>
                  </a:moveTo>
                  <a:lnTo>
                    <a:pt x="3457194" y="495300"/>
                  </a:lnTo>
                  <a:lnTo>
                    <a:pt x="3457194" y="247650"/>
                  </a:lnTo>
                  <a:lnTo>
                    <a:pt x="3457194" y="495300"/>
                  </a:lnTo>
                  <a:cubicBezTo>
                    <a:pt x="3192018" y="495300"/>
                    <a:pt x="2947035" y="636778"/>
                    <a:pt x="2814447" y="866394"/>
                  </a:cubicBezTo>
                  <a:lnTo>
                    <a:pt x="2599944" y="742569"/>
                  </a:lnTo>
                  <a:lnTo>
                    <a:pt x="2814447" y="866394"/>
                  </a:lnTo>
                  <a:lnTo>
                    <a:pt x="649986" y="4614926"/>
                  </a:lnTo>
                  <a:cubicBezTo>
                    <a:pt x="517398" y="4844542"/>
                    <a:pt x="517398" y="5127498"/>
                    <a:pt x="649986" y="5357114"/>
                  </a:cubicBezTo>
                  <a:lnTo>
                    <a:pt x="2814320" y="9105646"/>
                  </a:lnTo>
                  <a:lnTo>
                    <a:pt x="2599817" y="9229471"/>
                  </a:lnTo>
                  <a:lnTo>
                    <a:pt x="2814320" y="9105646"/>
                  </a:lnTo>
                  <a:cubicBezTo>
                    <a:pt x="2946908" y="9335262"/>
                    <a:pt x="3191891" y="9476739"/>
                    <a:pt x="3457067" y="9476739"/>
                  </a:cubicBezTo>
                  <a:lnTo>
                    <a:pt x="3457067" y="9724389"/>
                  </a:lnTo>
                  <a:lnTo>
                    <a:pt x="3457067" y="9476739"/>
                  </a:lnTo>
                  <a:lnTo>
                    <a:pt x="7785989" y="9476739"/>
                  </a:lnTo>
                  <a:lnTo>
                    <a:pt x="7785989" y="9724389"/>
                  </a:lnTo>
                  <a:lnTo>
                    <a:pt x="7785989" y="9476739"/>
                  </a:lnTo>
                  <a:cubicBezTo>
                    <a:pt x="8051165" y="9476739"/>
                    <a:pt x="8296148" y="9335262"/>
                    <a:pt x="8428736" y="9105646"/>
                  </a:cubicBezTo>
                  <a:lnTo>
                    <a:pt x="10593197" y="5357114"/>
                  </a:lnTo>
                  <a:cubicBezTo>
                    <a:pt x="10725785" y="5127498"/>
                    <a:pt x="10725785" y="4844542"/>
                    <a:pt x="10593197" y="4614926"/>
                  </a:cubicBezTo>
                  <a:lnTo>
                    <a:pt x="8428736" y="866394"/>
                  </a:lnTo>
                  <a:lnTo>
                    <a:pt x="8643239" y="742569"/>
                  </a:lnTo>
                  <a:lnTo>
                    <a:pt x="8428736" y="866394"/>
                  </a:lnTo>
                  <a:cubicBezTo>
                    <a:pt x="8296148" y="636778"/>
                    <a:pt x="8051165" y="495300"/>
                    <a:pt x="7785989" y="495300"/>
                  </a:cubicBezTo>
                  <a:lnTo>
                    <a:pt x="7785989" y="247650"/>
                  </a:lnTo>
                  <a:lnTo>
                    <a:pt x="7785989" y="495300"/>
                  </a:lnTo>
                  <a:moveTo>
                    <a:pt x="7785989" y="0"/>
                  </a:moveTo>
                  <a:cubicBezTo>
                    <a:pt x="8228076" y="0"/>
                    <a:pt x="8636635" y="235839"/>
                    <a:pt x="8857742" y="618744"/>
                  </a:cubicBezTo>
                  <a:lnTo>
                    <a:pt x="11022076" y="4367276"/>
                  </a:lnTo>
                  <a:lnTo>
                    <a:pt x="10807573" y="4491101"/>
                  </a:lnTo>
                  <a:lnTo>
                    <a:pt x="11022076" y="4367276"/>
                  </a:lnTo>
                  <a:cubicBezTo>
                    <a:pt x="11243183" y="4750181"/>
                    <a:pt x="11243183" y="5221859"/>
                    <a:pt x="11022076" y="5604764"/>
                  </a:cubicBezTo>
                  <a:lnTo>
                    <a:pt x="10807573" y="5480939"/>
                  </a:lnTo>
                  <a:lnTo>
                    <a:pt x="11022076" y="5604764"/>
                  </a:lnTo>
                  <a:lnTo>
                    <a:pt x="8857742" y="9353296"/>
                  </a:lnTo>
                  <a:lnTo>
                    <a:pt x="8643239" y="9229471"/>
                  </a:lnTo>
                  <a:lnTo>
                    <a:pt x="8857742" y="9353296"/>
                  </a:lnTo>
                  <a:cubicBezTo>
                    <a:pt x="8636636" y="9736201"/>
                    <a:pt x="8228076" y="9972040"/>
                    <a:pt x="7785989" y="9972040"/>
                  </a:cubicBezTo>
                  <a:lnTo>
                    <a:pt x="3457194" y="9972040"/>
                  </a:lnTo>
                  <a:cubicBezTo>
                    <a:pt x="3015107" y="9972040"/>
                    <a:pt x="2606548" y="9736201"/>
                    <a:pt x="2385441" y="9353296"/>
                  </a:cubicBezTo>
                  <a:lnTo>
                    <a:pt x="221107" y="5604764"/>
                  </a:lnTo>
                  <a:lnTo>
                    <a:pt x="435610" y="5480939"/>
                  </a:lnTo>
                  <a:lnTo>
                    <a:pt x="221107" y="5604764"/>
                  </a:lnTo>
                  <a:cubicBezTo>
                    <a:pt x="0" y="5221859"/>
                    <a:pt x="0" y="4750181"/>
                    <a:pt x="221107" y="4367276"/>
                  </a:cubicBezTo>
                  <a:lnTo>
                    <a:pt x="435610" y="4491101"/>
                  </a:lnTo>
                  <a:lnTo>
                    <a:pt x="221107" y="4367276"/>
                  </a:lnTo>
                  <a:lnTo>
                    <a:pt x="2385441" y="618744"/>
                  </a:lnTo>
                  <a:cubicBezTo>
                    <a:pt x="2606548" y="235839"/>
                    <a:pt x="3015107" y="0"/>
                    <a:pt x="3457194" y="0"/>
                  </a:cubicBezTo>
                  <a:lnTo>
                    <a:pt x="7785989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5842837" y="8281551"/>
            <a:ext cx="1729062" cy="2773495"/>
          </a:xfrm>
          <a:custGeom>
            <a:avLst/>
            <a:gdLst/>
            <a:ahLst/>
            <a:cxnLst/>
            <a:rect l="l" t="t" r="r" b="b"/>
            <a:pathLst>
              <a:path w="1729062" h="2773495">
                <a:moveTo>
                  <a:pt x="0" y="0"/>
                </a:moveTo>
                <a:lnTo>
                  <a:pt x="1729062" y="0"/>
                </a:lnTo>
                <a:lnTo>
                  <a:pt x="1729062" y="2773495"/>
                </a:lnTo>
                <a:lnTo>
                  <a:pt x="0" y="27734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476062" y="-540740"/>
            <a:ext cx="1742184" cy="2766480"/>
          </a:xfrm>
          <a:custGeom>
            <a:avLst/>
            <a:gdLst/>
            <a:ahLst/>
            <a:cxnLst/>
            <a:rect l="l" t="t" r="r" b="b"/>
            <a:pathLst>
              <a:path w="1742184" h="2766480">
                <a:moveTo>
                  <a:pt x="0" y="0"/>
                </a:moveTo>
                <a:lnTo>
                  <a:pt x="1742184" y="0"/>
                </a:lnTo>
                <a:lnTo>
                  <a:pt x="1742184" y="2766480"/>
                </a:lnTo>
                <a:lnTo>
                  <a:pt x="0" y="27664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128680" y="2100924"/>
            <a:ext cx="432085" cy="432085"/>
          </a:xfrm>
          <a:custGeom>
            <a:avLst/>
            <a:gdLst/>
            <a:ahLst/>
            <a:cxnLst/>
            <a:rect l="l" t="t" r="r" b="b"/>
            <a:pathLst>
              <a:path w="432085" h="432085">
                <a:moveTo>
                  <a:pt x="0" y="0"/>
                </a:moveTo>
                <a:lnTo>
                  <a:pt x="432085" y="0"/>
                </a:lnTo>
                <a:lnTo>
                  <a:pt x="432085" y="432085"/>
                </a:lnTo>
                <a:lnTo>
                  <a:pt x="0" y="4320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723638" y="7735954"/>
            <a:ext cx="432085" cy="432085"/>
          </a:xfrm>
          <a:custGeom>
            <a:avLst/>
            <a:gdLst/>
            <a:ahLst/>
            <a:cxnLst/>
            <a:rect l="l" t="t" r="r" b="b"/>
            <a:pathLst>
              <a:path w="432085" h="432085">
                <a:moveTo>
                  <a:pt x="0" y="0"/>
                </a:moveTo>
                <a:lnTo>
                  <a:pt x="432085" y="0"/>
                </a:lnTo>
                <a:lnTo>
                  <a:pt x="432085" y="432085"/>
                </a:lnTo>
                <a:lnTo>
                  <a:pt x="0" y="4320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266574" y="9138950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4" y="0"/>
                </a:lnTo>
                <a:lnTo>
                  <a:pt x="1248104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t="-1495" b="-1495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29565" y="909350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4" y="0"/>
                </a:lnTo>
                <a:lnTo>
                  <a:pt x="1248104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t="-1495" b="-1495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375264" y="5668920"/>
            <a:ext cx="12485669" cy="700320"/>
          </a:xfrm>
          <a:custGeom>
            <a:avLst/>
            <a:gdLst/>
            <a:ahLst/>
            <a:cxnLst/>
            <a:rect l="l" t="t" r="r" b="b"/>
            <a:pathLst>
              <a:path w="12485669" h="700320">
                <a:moveTo>
                  <a:pt x="0" y="0"/>
                </a:moveTo>
                <a:lnTo>
                  <a:pt x="12485669" y="0"/>
                </a:lnTo>
                <a:lnTo>
                  <a:pt x="12485669" y="700320"/>
                </a:lnTo>
                <a:lnTo>
                  <a:pt x="0" y="70032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899326" y="3840411"/>
            <a:ext cx="1066813" cy="309376"/>
          </a:xfrm>
          <a:custGeom>
            <a:avLst/>
            <a:gdLst/>
            <a:ahLst/>
            <a:cxnLst/>
            <a:rect l="l" t="t" r="r" b="b"/>
            <a:pathLst>
              <a:path w="1066813" h="309376">
                <a:moveTo>
                  <a:pt x="0" y="0"/>
                </a:moveTo>
                <a:lnTo>
                  <a:pt x="1066813" y="0"/>
                </a:lnTo>
                <a:lnTo>
                  <a:pt x="1066813" y="309376"/>
                </a:lnTo>
                <a:lnTo>
                  <a:pt x="0" y="30937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t="-350" b="-350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8229509" y="6724846"/>
            <a:ext cx="9721941" cy="2973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9560" lvl="1" indent="-144780" algn="just">
              <a:lnSpc>
                <a:spcPts val="2879"/>
              </a:lnSpc>
              <a:buAutoNum type="arabicPeriod"/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Exams like GATE decide future careers → high stress and burnout.</a:t>
            </a:r>
          </a:p>
          <a:p>
            <a:pPr marL="289560" lvl="1" indent="-144780" algn="just">
              <a:lnSpc>
                <a:spcPts val="2879"/>
              </a:lnSpc>
              <a:buAutoNum type="arabicPeriod"/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Traditional prep tools are generic and ineffective.</a:t>
            </a:r>
          </a:p>
          <a:p>
            <a:pPr marL="289560" lvl="1" indent="-144780" algn="just">
              <a:lnSpc>
                <a:spcPts val="2879"/>
              </a:lnSpc>
              <a:buAutoNum type="arabicPeriod"/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 can make preparation personalized, inclusive, and stress-free.</a:t>
            </a:r>
          </a:p>
          <a:p>
            <a:pPr marL="289560" lvl="1" indent="-144780" algn="just">
              <a:lnSpc>
                <a:spcPts val="2879"/>
              </a:lnSpc>
              <a:buAutoNum type="arabicPeriod"/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Ensures both academic excellence and emotional resilience.</a:t>
            </a:r>
          </a:p>
          <a:p>
            <a:pPr marL="289560" lvl="1" indent="-144780" algn="just">
              <a:lnSpc>
                <a:spcPts val="2879"/>
              </a:lnSpc>
              <a:buAutoNum type="arabicPeriod"/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Directly supports India’s vision for technology-driven holistic education.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3487400" y="9377650"/>
            <a:ext cx="4800600" cy="947450"/>
            <a:chOff x="0" y="0"/>
            <a:chExt cx="6400800" cy="126326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400800" cy="1263269"/>
            </a:xfrm>
            <a:custGeom>
              <a:avLst/>
              <a:gdLst/>
              <a:ahLst/>
              <a:cxnLst/>
              <a:rect l="l" t="t" r="r" b="b"/>
              <a:pathLst>
                <a:path w="6400800" h="1263269">
                  <a:moveTo>
                    <a:pt x="0" y="0"/>
                  </a:moveTo>
                  <a:lnTo>
                    <a:pt x="6400800" y="0"/>
                  </a:lnTo>
                  <a:lnTo>
                    <a:pt x="6400800" y="1263269"/>
                  </a:lnTo>
                  <a:lnTo>
                    <a:pt x="0" y="1263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12912661" y="9281388"/>
            <a:ext cx="5375339" cy="1043712"/>
            <a:chOff x="0" y="0"/>
            <a:chExt cx="7167119" cy="139161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167118" cy="1391666"/>
            </a:xfrm>
            <a:custGeom>
              <a:avLst/>
              <a:gdLst/>
              <a:ahLst/>
              <a:cxnLst/>
              <a:rect l="l" t="t" r="r" b="b"/>
              <a:pathLst>
                <a:path w="7167118" h="1391666">
                  <a:moveTo>
                    <a:pt x="0" y="0"/>
                  </a:moveTo>
                  <a:lnTo>
                    <a:pt x="7167118" y="0"/>
                  </a:lnTo>
                  <a:lnTo>
                    <a:pt x="7167118" y="1391666"/>
                  </a:lnTo>
                  <a:lnTo>
                    <a:pt x="0" y="1391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t="-167" b="-164"/>
              </a:stretch>
            </a:blipFill>
          </p:spPr>
        </p:sp>
      </p:grpSp>
      <p:sp>
        <p:nvSpPr>
          <p:cNvPr id="20" name="Freeform 20"/>
          <p:cNvSpPr/>
          <p:nvPr/>
        </p:nvSpPr>
        <p:spPr>
          <a:xfrm>
            <a:off x="6986741" y="5603547"/>
            <a:ext cx="11301259" cy="649822"/>
          </a:xfrm>
          <a:custGeom>
            <a:avLst/>
            <a:gdLst/>
            <a:ahLst/>
            <a:cxnLst/>
            <a:rect l="l" t="t" r="r" b="b"/>
            <a:pathLst>
              <a:path w="11301259" h="649822">
                <a:moveTo>
                  <a:pt x="0" y="0"/>
                </a:moveTo>
                <a:lnTo>
                  <a:pt x="11301259" y="0"/>
                </a:lnTo>
                <a:lnTo>
                  <a:pt x="11301259" y="649822"/>
                </a:lnTo>
                <a:lnTo>
                  <a:pt x="0" y="649822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8185150" y="2508885"/>
            <a:ext cx="9796780" cy="2604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9560" lvl="1" indent="-144780" algn="just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Competitive exam preparation (e.g., GATE) is a high-stakes journey for students aged 16+. Current apps fail to personalize learning, manage stress, or provide holistic guidance. Mentora is designed as an AI-powered Smart Exam Mentor that integrates adaptive learning, mental wellness, and career readiness, aligned with NEP 2020, UGC, and MHRD goals.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185059" y="920836"/>
            <a:ext cx="9074241" cy="954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05"/>
              </a:lnSpc>
            </a:pPr>
            <a:r>
              <a:rPr lang="en-US" sz="6190" b="1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AREA OVERVIEW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190720" y="5646614"/>
            <a:ext cx="6036830" cy="592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89"/>
              </a:lnSpc>
            </a:pPr>
            <a:r>
              <a:rPr lang="en-US" sz="2919" b="1">
                <a:solidFill>
                  <a:srgbClr val="011577"/>
                </a:solidFill>
                <a:latin typeface="Poppins Bold"/>
                <a:ea typeface="Poppins Bold"/>
                <a:cs typeface="Poppins Bold"/>
                <a:sym typeface="Poppins Bold"/>
              </a:rPr>
              <a:t>IMPORTANCE OF AREA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09800" y="2914650"/>
            <a:ext cx="14396720" cy="6534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79"/>
              </a:lnSpc>
            </a:pPr>
            <a:endParaRPr/>
          </a:p>
          <a:p>
            <a:pPr algn="just">
              <a:lnSpc>
                <a:spcPts val="2879"/>
              </a:lnSpc>
            </a:pPr>
            <a:r>
              <a:rPr lang="en-US" sz="24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Chanllenges </a:t>
            </a:r>
          </a:p>
          <a:p>
            <a:pPr algn="just">
              <a:lnSpc>
                <a:spcPts val="2879"/>
              </a:lnSpc>
            </a:pPr>
            <a:endParaRPr lang="en-US" sz="2400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289560" lvl="1" indent="-144780" algn="just">
              <a:lnSpc>
                <a:spcPts val="2879"/>
              </a:lnSpc>
              <a:buAutoNum type="arabicPeriod"/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Overloaded syllabus and poor time management.</a:t>
            </a:r>
          </a:p>
          <a:p>
            <a:pPr marL="289560" lvl="1" indent="-144780" algn="just">
              <a:lnSpc>
                <a:spcPts val="2879"/>
              </a:lnSpc>
            </a:pPr>
            <a:endParaRPr lang="en-US" sz="24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9560" lvl="1" indent="-144780" algn="just">
              <a:lnSpc>
                <a:spcPts val="2879"/>
              </a:lnSpc>
              <a:buAutoNum type="arabicPeriod"/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Exam anxiety and lack of stress management.</a:t>
            </a:r>
          </a:p>
          <a:p>
            <a:pPr marL="289560" lvl="1" indent="-144780" algn="just">
              <a:lnSpc>
                <a:spcPts val="2879"/>
              </a:lnSpc>
            </a:pPr>
            <a:endParaRPr lang="en-US" sz="24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9560" lvl="1" indent="-144780" algn="just">
              <a:lnSpc>
                <a:spcPts val="2879"/>
              </a:lnSpc>
              <a:buAutoNum type="arabicPeriod"/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Limited access to adaptive tools in regional languages.</a:t>
            </a:r>
          </a:p>
          <a:p>
            <a:pPr marL="289560" lvl="1" indent="-144780" algn="just">
              <a:lnSpc>
                <a:spcPts val="2879"/>
              </a:lnSpc>
            </a:pPr>
            <a:endParaRPr lang="en-US" sz="24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9560" lvl="1" indent="-144780" algn="just">
              <a:lnSpc>
                <a:spcPts val="2879"/>
              </a:lnSpc>
            </a:pPr>
            <a:r>
              <a:rPr lang="en-US" sz="24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Opportunities:</a:t>
            </a:r>
          </a:p>
          <a:p>
            <a:pPr marL="289560" lvl="1" indent="-144780" algn="just">
              <a:lnSpc>
                <a:spcPts val="2879"/>
              </a:lnSpc>
            </a:pPr>
            <a:endParaRPr lang="en-US" sz="2400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289560" lvl="1" indent="-144780" algn="just">
              <a:lnSpc>
                <a:spcPts val="2879"/>
              </a:lnSpc>
              <a:buAutoNum type="arabicPeriod"/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Personalized AI-driven roadmaps and real-time mentoring.</a:t>
            </a:r>
          </a:p>
          <a:p>
            <a:pPr marL="289560" lvl="1" indent="-144780" algn="just">
              <a:lnSpc>
                <a:spcPts val="2879"/>
              </a:lnSpc>
            </a:pPr>
            <a:endParaRPr lang="en-US" sz="24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9560" lvl="1" indent="-144780" algn="just">
              <a:lnSpc>
                <a:spcPts val="2879"/>
              </a:lnSpc>
              <a:buAutoNum type="arabicPeriod"/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AI-based stress and focus tracking.</a:t>
            </a:r>
          </a:p>
          <a:p>
            <a:pPr marL="289560" lvl="1" indent="-144780" algn="just">
              <a:lnSpc>
                <a:spcPts val="2879"/>
              </a:lnSpc>
            </a:pPr>
            <a:endParaRPr lang="en-US" sz="24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9560" lvl="1" indent="-144780" algn="just">
              <a:lnSpc>
                <a:spcPts val="2879"/>
              </a:lnSpc>
              <a:buAutoNum type="arabicPeriod"/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Gamification and peer learning to boost engagement.</a:t>
            </a:r>
          </a:p>
          <a:p>
            <a:pPr marL="289560" lvl="1" indent="-144780" algn="just">
              <a:lnSpc>
                <a:spcPts val="2879"/>
              </a:lnSpc>
            </a:pPr>
            <a:endParaRPr lang="en-US" sz="24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9560" lvl="1" indent="-144780" algn="just">
              <a:lnSpc>
                <a:spcPts val="2879"/>
              </a:lnSpc>
              <a:buAutoNum type="arabicPeriod"/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Scalable platform for all competitive exams, not just GATE.</a:t>
            </a:r>
          </a:p>
        </p:txBody>
      </p:sp>
      <p:sp>
        <p:nvSpPr>
          <p:cNvPr id="3" name="Freeform 3"/>
          <p:cNvSpPr/>
          <p:nvPr/>
        </p:nvSpPr>
        <p:spPr>
          <a:xfrm>
            <a:off x="-1353831" y="-2321407"/>
            <a:ext cx="4765067" cy="4414480"/>
          </a:xfrm>
          <a:custGeom>
            <a:avLst/>
            <a:gdLst/>
            <a:ahLst/>
            <a:cxnLst/>
            <a:rect l="l" t="t" r="r" b="b"/>
            <a:pathLst>
              <a:path w="4765067" h="4414480">
                <a:moveTo>
                  <a:pt x="0" y="0"/>
                </a:moveTo>
                <a:lnTo>
                  <a:pt x="4765068" y="0"/>
                </a:lnTo>
                <a:lnTo>
                  <a:pt x="4765068" y="4414480"/>
                </a:lnTo>
                <a:lnTo>
                  <a:pt x="0" y="4414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76769" y="-2321407"/>
            <a:ext cx="4765067" cy="4414480"/>
          </a:xfrm>
          <a:custGeom>
            <a:avLst/>
            <a:gdLst/>
            <a:ahLst/>
            <a:cxnLst/>
            <a:rect l="l" t="t" r="r" b="b"/>
            <a:pathLst>
              <a:path w="4765067" h="4414480">
                <a:moveTo>
                  <a:pt x="0" y="0"/>
                </a:moveTo>
                <a:lnTo>
                  <a:pt x="4765068" y="0"/>
                </a:lnTo>
                <a:lnTo>
                  <a:pt x="4765068" y="4414480"/>
                </a:lnTo>
                <a:lnTo>
                  <a:pt x="0" y="4414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49586" y="933688"/>
            <a:ext cx="2114579" cy="1908166"/>
          </a:xfrm>
          <a:custGeom>
            <a:avLst/>
            <a:gdLst/>
            <a:ahLst/>
            <a:cxnLst/>
            <a:rect l="l" t="t" r="r" b="b"/>
            <a:pathLst>
              <a:path w="2114579" h="1908166">
                <a:moveTo>
                  <a:pt x="0" y="0"/>
                </a:moveTo>
                <a:lnTo>
                  <a:pt x="2114579" y="0"/>
                </a:lnTo>
                <a:lnTo>
                  <a:pt x="2114579" y="1908165"/>
                </a:lnTo>
                <a:lnTo>
                  <a:pt x="0" y="19081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027948" y="933688"/>
            <a:ext cx="2114579" cy="1908166"/>
          </a:xfrm>
          <a:custGeom>
            <a:avLst/>
            <a:gdLst/>
            <a:ahLst/>
            <a:cxnLst/>
            <a:rect l="l" t="t" r="r" b="b"/>
            <a:pathLst>
              <a:path w="2114579" h="1908166">
                <a:moveTo>
                  <a:pt x="0" y="0"/>
                </a:moveTo>
                <a:lnTo>
                  <a:pt x="2114579" y="0"/>
                </a:lnTo>
                <a:lnTo>
                  <a:pt x="2114579" y="1908165"/>
                </a:lnTo>
                <a:lnTo>
                  <a:pt x="0" y="19081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551780" y="2408479"/>
            <a:ext cx="11039780" cy="121666"/>
          </a:xfrm>
          <a:custGeom>
            <a:avLst/>
            <a:gdLst/>
            <a:ahLst/>
            <a:cxnLst/>
            <a:rect l="l" t="t" r="r" b="b"/>
            <a:pathLst>
              <a:path w="11039780" h="121666">
                <a:moveTo>
                  <a:pt x="0" y="0"/>
                </a:moveTo>
                <a:lnTo>
                  <a:pt x="11039780" y="0"/>
                </a:lnTo>
                <a:lnTo>
                  <a:pt x="11039780" y="121666"/>
                </a:lnTo>
                <a:lnTo>
                  <a:pt x="0" y="1216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44661" y="9773420"/>
            <a:ext cx="18432661" cy="120126"/>
          </a:xfrm>
          <a:custGeom>
            <a:avLst/>
            <a:gdLst/>
            <a:ahLst/>
            <a:cxnLst/>
            <a:rect l="l" t="t" r="r" b="b"/>
            <a:pathLst>
              <a:path w="18432661" h="120126">
                <a:moveTo>
                  <a:pt x="0" y="0"/>
                </a:moveTo>
                <a:lnTo>
                  <a:pt x="18432661" y="0"/>
                </a:lnTo>
                <a:lnTo>
                  <a:pt x="18432661" y="120126"/>
                </a:lnTo>
                <a:lnTo>
                  <a:pt x="0" y="1201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3487400" y="9377650"/>
            <a:ext cx="4800600" cy="947450"/>
            <a:chOff x="0" y="0"/>
            <a:chExt cx="6400800" cy="12632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00800" cy="1263269"/>
            </a:xfrm>
            <a:custGeom>
              <a:avLst/>
              <a:gdLst/>
              <a:ahLst/>
              <a:cxnLst/>
              <a:rect l="l" t="t" r="r" b="b"/>
              <a:pathLst>
                <a:path w="6400800" h="1263269">
                  <a:moveTo>
                    <a:pt x="0" y="0"/>
                  </a:moveTo>
                  <a:lnTo>
                    <a:pt x="6400800" y="0"/>
                  </a:lnTo>
                  <a:lnTo>
                    <a:pt x="6400800" y="1263269"/>
                  </a:lnTo>
                  <a:lnTo>
                    <a:pt x="0" y="1263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12912661" y="9281388"/>
            <a:ext cx="5375339" cy="1043712"/>
            <a:chOff x="0" y="0"/>
            <a:chExt cx="7167119" cy="139161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167118" cy="1391666"/>
            </a:xfrm>
            <a:custGeom>
              <a:avLst/>
              <a:gdLst/>
              <a:ahLst/>
              <a:cxnLst/>
              <a:rect l="l" t="t" r="r" b="b"/>
              <a:pathLst>
                <a:path w="7167118" h="1391666">
                  <a:moveTo>
                    <a:pt x="0" y="0"/>
                  </a:moveTo>
                  <a:lnTo>
                    <a:pt x="7167118" y="0"/>
                  </a:lnTo>
                  <a:lnTo>
                    <a:pt x="7167118" y="1391666"/>
                  </a:lnTo>
                  <a:lnTo>
                    <a:pt x="0" y="1391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67" b="-164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3464275" y="338075"/>
            <a:ext cx="11359450" cy="1812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5"/>
              </a:lnSpc>
            </a:pPr>
            <a:r>
              <a:rPr lang="en-US" sz="6190" b="1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Potential Challenges and Opportunities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53831" y="-2321407"/>
            <a:ext cx="4765067" cy="4414480"/>
          </a:xfrm>
          <a:custGeom>
            <a:avLst/>
            <a:gdLst/>
            <a:ahLst/>
            <a:cxnLst/>
            <a:rect l="l" t="t" r="r" b="b"/>
            <a:pathLst>
              <a:path w="4765067" h="4414480">
                <a:moveTo>
                  <a:pt x="0" y="0"/>
                </a:moveTo>
                <a:lnTo>
                  <a:pt x="4765068" y="0"/>
                </a:lnTo>
                <a:lnTo>
                  <a:pt x="4765068" y="4414480"/>
                </a:lnTo>
                <a:lnTo>
                  <a:pt x="0" y="4414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876769" y="-2321407"/>
            <a:ext cx="4765067" cy="4414480"/>
          </a:xfrm>
          <a:custGeom>
            <a:avLst/>
            <a:gdLst/>
            <a:ahLst/>
            <a:cxnLst/>
            <a:rect l="l" t="t" r="r" b="b"/>
            <a:pathLst>
              <a:path w="4765067" h="4414480">
                <a:moveTo>
                  <a:pt x="0" y="0"/>
                </a:moveTo>
                <a:lnTo>
                  <a:pt x="4765068" y="0"/>
                </a:lnTo>
                <a:lnTo>
                  <a:pt x="4765068" y="4414480"/>
                </a:lnTo>
                <a:lnTo>
                  <a:pt x="0" y="4414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49586" y="933688"/>
            <a:ext cx="2114579" cy="1908166"/>
          </a:xfrm>
          <a:custGeom>
            <a:avLst/>
            <a:gdLst/>
            <a:ahLst/>
            <a:cxnLst/>
            <a:rect l="l" t="t" r="r" b="b"/>
            <a:pathLst>
              <a:path w="2114579" h="1908166">
                <a:moveTo>
                  <a:pt x="0" y="0"/>
                </a:moveTo>
                <a:lnTo>
                  <a:pt x="2114579" y="0"/>
                </a:lnTo>
                <a:lnTo>
                  <a:pt x="2114579" y="1908165"/>
                </a:lnTo>
                <a:lnTo>
                  <a:pt x="0" y="19081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027948" y="933688"/>
            <a:ext cx="2114579" cy="1908166"/>
          </a:xfrm>
          <a:custGeom>
            <a:avLst/>
            <a:gdLst/>
            <a:ahLst/>
            <a:cxnLst/>
            <a:rect l="l" t="t" r="r" b="b"/>
            <a:pathLst>
              <a:path w="2114579" h="1908166">
                <a:moveTo>
                  <a:pt x="0" y="0"/>
                </a:moveTo>
                <a:lnTo>
                  <a:pt x="2114579" y="0"/>
                </a:lnTo>
                <a:lnTo>
                  <a:pt x="2114579" y="1908165"/>
                </a:lnTo>
                <a:lnTo>
                  <a:pt x="0" y="19081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551780" y="2408479"/>
            <a:ext cx="11039780" cy="121666"/>
          </a:xfrm>
          <a:custGeom>
            <a:avLst/>
            <a:gdLst/>
            <a:ahLst/>
            <a:cxnLst/>
            <a:rect l="l" t="t" r="r" b="b"/>
            <a:pathLst>
              <a:path w="11039780" h="121666">
                <a:moveTo>
                  <a:pt x="0" y="0"/>
                </a:moveTo>
                <a:lnTo>
                  <a:pt x="11039780" y="0"/>
                </a:lnTo>
                <a:lnTo>
                  <a:pt x="11039780" y="121666"/>
                </a:lnTo>
                <a:lnTo>
                  <a:pt x="0" y="1216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44661" y="9773420"/>
            <a:ext cx="18432661" cy="120126"/>
          </a:xfrm>
          <a:custGeom>
            <a:avLst/>
            <a:gdLst/>
            <a:ahLst/>
            <a:cxnLst/>
            <a:rect l="l" t="t" r="r" b="b"/>
            <a:pathLst>
              <a:path w="18432661" h="120126">
                <a:moveTo>
                  <a:pt x="0" y="0"/>
                </a:moveTo>
                <a:lnTo>
                  <a:pt x="18432661" y="0"/>
                </a:lnTo>
                <a:lnTo>
                  <a:pt x="18432661" y="120126"/>
                </a:lnTo>
                <a:lnTo>
                  <a:pt x="0" y="1201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3487400" y="9377650"/>
            <a:ext cx="4800600" cy="947450"/>
            <a:chOff x="0" y="0"/>
            <a:chExt cx="6400800" cy="12632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400800" cy="1263269"/>
            </a:xfrm>
            <a:custGeom>
              <a:avLst/>
              <a:gdLst/>
              <a:ahLst/>
              <a:cxnLst/>
              <a:rect l="l" t="t" r="r" b="b"/>
              <a:pathLst>
                <a:path w="6400800" h="1263269">
                  <a:moveTo>
                    <a:pt x="0" y="0"/>
                  </a:moveTo>
                  <a:lnTo>
                    <a:pt x="6400800" y="0"/>
                  </a:lnTo>
                  <a:lnTo>
                    <a:pt x="6400800" y="1263269"/>
                  </a:lnTo>
                  <a:lnTo>
                    <a:pt x="0" y="1263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12912661" y="9281388"/>
            <a:ext cx="5375339" cy="1043712"/>
            <a:chOff x="0" y="0"/>
            <a:chExt cx="7167119" cy="139161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167118" cy="1391666"/>
            </a:xfrm>
            <a:custGeom>
              <a:avLst/>
              <a:gdLst/>
              <a:ahLst/>
              <a:cxnLst/>
              <a:rect l="l" t="t" r="r" b="b"/>
              <a:pathLst>
                <a:path w="7167118" h="1391666">
                  <a:moveTo>
                    <a:pt x="0" y="0"/>
                  </a:moveTo>
                  <a:lnTo>
                    <a:pt x="7167118" y="0"/>
                  </a:lnTo>
                  <a:lnTo>
                    <a:pt x="7167118" y="1391666"/>
                  </a:lnTo>
                  <a:lnTo>
                    <a:pt x="0" y="1391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67" b="-164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1921490" y="5435495"/>
            <a:ext cx="6319631" cy="3086100"/>
            <a:chOff x="0" y="0"/>
            <a:chExt cx="166443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64430" cy="812800"/>
            </a:xfrm>
            <a:custGeom>
              <a:avLst/>
              <a:gdLst/>
              <a:ahLst/>
              <a:cxnLst/>
              <a:rect l="l" t="t" r="r" b="b"/>
              <a:pathLst>
                <a:path w="1664430" h="812800">
                  <a:moveTo>
                    <a:pt x="30626" y="0"/>
                  </a:moveTo>
                  <a:lnTo>
                    <a:pt x="1633803" y="0"/>
                  </a:lnTo>
                  <a:cubicBezTo>
                    <a:pt x="1641926" y="0"/>
                    <a:pt x="1649716" y="3227"/>
                    <a:pt x="1655459" y="8970"/>
                  </a:cubicBezTo>
                  <a:cubicBezTo>
                    <a:pt x="1661203" y="14714"/>
                    <a:pt x="1664430" y="22504"/>
                    <a:pt x="1664430" y="30626"/>
                  </a:cubicBezTo>
                  <a:lnTo>
                    <a:pt x="1664430" y="782174"/>
                  </a:lnTo>
                  <a:cubicBezTo>
                    <a:pt x="1664430" y="790296"/>
                    <a:pt x="1661203" y="798086"/>
                    <a:pt x="1655459" y="803830"/>
                  </a:cubicBezTo>
                  <a:cubicBezTo>
                    <a:pt x="1649716" y="809573"/>
                    <a:pt x="1641926" y="812800"/>
                    <a:pt x="1633803" y="812800"/>
                  </a:cubicBezTo>
                  <a:lnTo>
                    <a:pt x="30626" y="812800"/>
                  </a:lnTo>
                  <a:cubicBezTo>
                    <a:pt x="22504" y="812800"/>
                    <a:pt x="14714" y="809573"/>
                    <a:pt x="8970" y="803830"/>
                  </a:cubicBezTo>
                  <a:cubicBezTo>
                    <a:pt x="3227" y="798086"/>
                    <a:pt x="0" y="790296"/>
                    <a:pt x="0" y="782174"/>
                  </a:cubicBezTo>
                  <a:lnTo>
                    <a:pt x="0" y="30626"/>
                  </a:lnTo>
                  <a:cubicBezTo>
                    <a:pt x="0" y="22504"/>
                    <a:pt x="3227" y="14714"/>
                    <a:pt x="8970" y="8970"/>
                  </a:cubicBezTo>
                  <a:cubicBezTo>
                    <a:pt x="14714" y="3227"/>
                    <a:pt x="22504" y="0"/>
                    <a:pt x="30626" y="0"/>
                  </a:cubicBezTo>
                  <a:close/>
                </a:path>
              </a:pathLst>
            </a:custGeom>
            <a:solidFill>
              <a:srgbClr val="FFCF0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66443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6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1743983" y="5143500"/>
            <a:ext cx="6567930" cy="3241474"/>
          </a:xfrm>
          <a:custGeom>
            <a:avLst/>
            <a:gdLst/>
            <a:ahLst/>
            <a:cxnLst/>
            <a:rect l="l" t="t" r="r" b="b"/>
            <a:pathLst>
              <a:path w="6567930" h="3241474">
                <a:moveTo>
                  <a:pt x="0" y="0"/>
                </a:moveTo>
                <a:lnTo>
                  <a:pt x="6567930" y="0"/>
                </a:lnTo>
                <a:lnTo>
                  <a:pt x="6567930" y="3241474"/>
                </a:lnTo>
                <a:lnTo>
                  <a:pt x="0" y="324147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3464275" y="338075"/>
            <a:ext cx="11359450" cy="1812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5"/>
              </a:lnSpc>
            </a:pPr>
            <a:r>
              <a:rPr lang="en-US" sz="6190" b="1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Preliminary Solution Concept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6310" y="3008630"/>
            <a:ext cx="10965180" cy="6151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6"/>
              </a:lnSpc>
            </a:pPr>
            <a:r>
              <a:rPr lang="en-US" sz="302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Mentora: </a:t>
            </a:r>
            <a:r>
              <a:rPr lang="en-US" sz="30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holistic AI Exam Mentor.</a:t>
            </a:r>
          </a:p>
          <a:p>
            <a:pPr algn="l">
              <a:lnSpc>
                <a:spcPts val="5436"/>
              </a:lnSpc>
            </a:pPr>
            <a:endParaRPr lang="en-US" sz="302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64363" lvl="1" indent="-182182" algn="l">
              <a:lnSpc>
                <a:spcPts val="5436"/>
              </a:lnSpc>
              <a:buFont typeface="Arial"/>
              <a:buChar char="•"/>
            </a:pPr>
            <a:r>
              <a:rPr lang="en-US" sz="30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Blends personalized learning + stress/wellness tracking + career guidance.</a:t>
            </a:r>
          </a:p>
          <a:p>
            <a:pPr marL="364363" lvl="1" indent="-182182" algn="l">
              <a:lnSpc>
                <a:spcPts val="5436"/>
              </a:lnSpc>
              <a:buFont typeface="Arial"/>
              <a:buChar char="•"/>
            </a:pPr>
            <a:r>
              <a:rPr lang="en-US" sz="30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Real-time AI support through voice/chat assistants.</a:t>
            </a:r>
          </a:p>
          <a:p>
            <a:pPr marL="364363" lvl="1" indent="-182182" algn="l">
              <a:lnSpc>
                <a:spcPts val="5436"/>
              </a:lnSpc>
              <a:buFont typeface="Arial"/>
              <a:buChar char="•"/>
            </a:pPr>
            <a:r>
              <a:rPr lang="en-US" sz="30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NEP-aligned multilingual inclusivity → reaches all students.</a:t>
            </a:r>
          </a:p>
          <a:p>
            <a:pPr marL="364363" lvl="1" indent="-182182" algn="l">
              <a:lnSpc>
                <a:spcPts val="5436"/>
              </a:lnSpc>
              <a:buFont typeface="Arial"/>
              <a:buChar char="•"/>
            </a:pPr>
            <a:r>
              <a:rPr lang="en-US" sz="30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Moves beyond an ‘’exam app” → creates a digital education ecosystem.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38075"/>
            <a:ext cx="11359450" cy="1812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5"/>
              </a:lnSpc>
            </a:pPr>
            <a:r>
              <a:rPr lang="en-US" sz="6190" b="1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Key Features and Functionalities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942580" y="3448034"/>
            <a:ext cx="10139738" cy="4827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44780" lvl="1" algn="just">
              <a:lnSpc>
                <a:spcPts val="2879"/>
              </a:lnSpc>
            </a:pP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8. Smart Summarizer &amp; Flashcards</a:t>
            </a:r>
          </a:p>
          <a:p>
            <a:pPr marL="289560" lvl="1" indent="-144780" algn="just">
              <a:lnSpc>
                <a:spcPts val="2879"/>
              </a:lnSpc>
            </a:pPr>
            <a:endParaRPr lang="en-US" sz="24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44780" lvl="1" algn="just">
              <a:lnSpc>
                <a:spcPts val="2879"/>
              </a:lnSpc>
            </a:pP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9. Internship &amp; Career Recommender</a:t>
            </a:r>
          </a:p>
          <a:p>
            <a:pPr marL="289560" lvl="1" indent="-144780" algn="just">
              <a:lnSpc>
                <a:spcPts val="2879"/>
              </a:lnSpc>
            </a:pPr>
            <a:endParaRPr lang="en-US" sz="24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44780" lvl="1" algn="just">
              <a:lnSpc>
                <a:spcPts val="2879"/>
              </a:lnSpc>
            </a:pP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10. Focus &amp; Productivity Mode</a:t>
            </a:r>
          </a:p>
          <a:p>
            <a:pPr marL="289560" lvl="1" indent="-144780" algn="just">
              <a:lnSpc>
                <a:spcPts val="2879"/>
              </a:lnSpc>
            </a:pPr>
            <a:endParaRPr lang="en-US" sz="24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44780" lvl="1" algn="just">
              <a:lnSpc>
                <a:spcPts val="2879"/>
              </a:lnSpc>
            </a:pP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11.Accessibility Features (TTS, high-contrast, regional languages)</a:t>
            </a:r>
          </a:p>
          <a:p>
            <a:pPr marL="289560" lvl="1" indent="-144780" algn="just">
              <a:lnSpc>
                <a:spcPts val="2879"/>
              </a:lnSpc>
            </a:pPr>
            <a:endParaRPr lang="en-US" sz="24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44780" lvl="1" algn="just">
              <a:lnSpc>
                <a:spcPts val="2879"/>
              </a:lnSpc>
            </a:pP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12. NEP-Aligned Multilingual Support</a:t>
            </a:r>
          </a:p>
          <a:p>
            <a:pPr marL="289560" lvl="1" indent="-144780" algn="just">
              <a:lnSpc>
                <a:spcPts val="2879"/>
              </a:lnSpc>
            </a:pPr>
            <a:endParaRPr lang="en-US" sz="24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44780" lvl="1" algn="just">
              <a:lnSpc>
                <a:spcPts val="2879"/>
              </a:lnSpc>
            </a:pP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13. Mentor &amp; Parent Dashboard</a:t>
            </a:r>
          </a:p>
          <a:p>
            <a:pPr marL="289560" lvl="1" indent="-144780" algn="just">
              <a:lnSpc>
                <a:spcPts val="2879"/>
              </a:lnSpc>
            </a:pPr>
            <a:endParaRPr lang="en-US" sz="24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44780" lvl="1" algn="just">
              <a:lnSpc>
                <a:spcPts val="2879"/>
              </a:lnSpc>
            </a:pP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14. AI Exam Strategy Advisor</a:t>
            </a:r>
          </a:p>
        </p:txBody>
      </p:sp>
      <p:sp>
        <p:nvSpPr>
          <p:cNvPr id="4" name="Freeform 4"/>
          <p:cNvSpPr/>
          <p:nvPr/>
        </p:nvSpPr>
        <p:spPr>
          <a:xfrm>
            <a:off x="-1353831" y="-2321407"/>
            <a:ext cx="4765067" cy="4414480"/>
          </a:xfrm>
          <a:custGeom>
            <a:avLst/>
            <a:gdLst/>
            <a:ahLst/>
            <a:cxnLst/>
            <a:rect l="l" t="t" r="r" b="b"/>
            <a:pathLst>
              <a:path w="4765067" h="4414480">
                <a:moveTo>
                  <a:pt x="0" y="0"/>
                </a:moveTo>
                <a:lnTo>
                  <a:pt x="4765068" y="0"/>
                </a:lnTo>
                <a:lnTo>
                  <a:pt x="4765068" y="4414480"/>
                </a:lnTo>
                <a:lnTo>
                  <a:pt x="0" y="4414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876769" y="-2321407"/>
            <a:ext cx="4765067" cy="4414480"/>
          </a:xfrm>
          <a:custGeom>
            <a:avLst/>
            <a:gdLst/>
            <a:ahLst/>
            <a:cxnLst/>
            <a:rect l="l" t="t" r="r" b="b"/>
            <a:pathLst>
              <a:path w="4765067" h="4414480">
                <a:moveTo>
                  <a:pt x="0" y="0"/>
                </a:moveTo>
                <a:lnTo>
                  <a:pt x="4765068" y="0"/>
                </a:lnTo>
                <a:lnTo>
                  <a:pt x="4765068" y="4414480"/>
                </a:lnTo>
                <a:lnTo>
                  <a:pt x="0" y="4414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9586" y="933688"/>
            <a:ext cx="2114579" cy="1908166"/>
          </a:xfrm>
          <a:custGeom>
            <a:avLst/>
            <a:gdLst/>
            <a:ahLst/>
            <a:cxnLst/>
            <a:rect l="l" t="t" r="r" b="b"/>
            <a:pathLst>
              <a:path w="2114579" h="1908166">
                <a:moveTo>
                  <a:pt x="0" y="0"/>
                </a:moveTo>
                <a:lnTo>
                  <a:pt x="2114579" y="0"/>
                </a:lnTo>
                <a:lnTo>
                  <a:pt x="2114579" y="1908165"/>
                </a:lnTo>
                <a:lnTo>
                  <a:pt x="0" y="19081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027948" y="933688"/>
            <a:ext cx="2114579" cy="1908166"/>
          </a:xfrm>
          <a:custGeom>
            <a:avLst/>
            <a:gdLst/>
            <a:ahLst/>
            <a:cxnLst/>
            <a:rect l="l" t="t" r="r" b="b"/>
            <a:pathLst>
              <a:path w="2114579" h="1908166">
                <a:moveTo>
                  <a:pt x="0" y="0"/>
                </a:moveTo>
                <a:lnTo>
                  <a:pt x="2114579" y="0"/>
                </a:lnTo>
                <a:lnTo>
                  <a:pt x="2114579" y="1908165"/>
                </a:lnTo>
                <a:lnTo>
                  <a:pt x="0" y="19081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551780" y="2408479"/>
            <a:ext cx="11039780" cy="121666"/>
          </a:xfrm>
          <a:custGeom>
            <a:avLst/>
            <a:gdLst/>
            <a:ahLst/>
            <a:cxnLst/>
            <a:rect l="l" t="t" r="r" b="b"/>
            <a:pathLst>
              <a:path w="11039780" h="121666">
                <a:moveTo>
                  <a:pt x="0" y="0"/>
                </a:moveTo>
                <a:lnTo>
                  <a:pt x="11039780" y="0"/>
                </a:lnTo>
                <a:lnTo>
                  <a:pt x="11039780" y="121666"/>
                </a:lnTo>
                <a:lnTo>
                  <a:pt x="0" y="1216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44661" y="9773420"/>
            <a:ext cx="18432661" cy="120126"/>
          </a:xfrm>
          <a:custGeom>
            <a:avLst/>
            <a:gdLst/>
            <a:ahLst/>
            <a:cxnLst/>
            <a:rect l="l" t="t" r="r" b="b"/>
            <a:pathLst>
              <a:path w="18432661" h="120126">
                <a:moveTo>
                  <a:pt x="0" y="0"/>
                </a:moveTo>
                <a:lnTo>
                  <a:pt x="18432661" y="0"/>
                </a:lnTo>
                <a:lnTo>
                  <a:pt x="18432661" y="120126"/>
                </a:lnTo>
                <a:lnTo>
                  <a:pt x="0" y="1201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72440" y="3493770"/>
            <a:ext cx="7470140" cy="5199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9560" lvl="1" indent="-144780" algn="just">
              <a:lnSpc>
                <a:spcPts val="2879"/>
              </a:lnSpc>
              <a:buAutoNum type="arabicPeriod"/>
            </a:pP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AI Study Planner (auto-adjusts schedule)</a:t>
            </a:r>
          </a:p>
          <a:p>
            <a:pPr marL="289560" lvl="1" indent="-144780" algn="just">
              <a:lnSpc>
                <a:spcPts val="2879"/>
              </a:lnSpc>
            </a:pPr>
            <a:endParaRPr lang="en-US" sz="24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44780" lvl="1" algn="just">
              <a:lnSpc>
                <a:spcPts val="2879"/>
              </a:lnSpc>
            </a:pP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2. Doubt Solver &amp; Voice Assistant</a:t>
            </a:r>
          </a:p>
          <a:p>
            <a:pPr marL="289560" lvl="1" indent="-144780" algn="just">
              <a:lnSpc>
                <a:spcPts val="2879"/>
              </a:lnSpc>
            </a:pPr>
            <a:endParaRPr lang="en-US" sz="24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44780" lvl="1" algn="just">
              <a:lnSpc>
                <a:spcPts val="2879"/>
              </a:lnSpc>
            </a:pP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3.Performance Analytics &amp; Weakness Mapping</a:t>
            </a:r>
          </a:p>
          <a:p>
            <a:pPr marL="289560" lvl="1" indent="-144780" algn="just">
              <a:lnSpc>
                <a:spcPts val="2879"/>
              </a:lnSpc>
            </a:pPr>
            <a:endParaRPr lang="en-US" sz="24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44780" lvl="1" algn="just">
              <a:lnSpc>
                <a:spcPts val="2879"/>
              </a:lnSpc>
            </a:pP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4. Stress &amp; Wellness Tracker</a:t>
            </a:r>
          </a:p>
          <a:p>
            <a:pPr marL="289560" lvl="1" indent="-144780" algn="just">
              <a:lnSpc>
                <a:spcPts val="2879"/>
              </a:lnSpc>
            </a:pPr>
            <a:endParaRPr lang="en-US" sz="24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44780" lvl="1" algn="just">
              <a:lnSpc>
                <a:spcPts val="2879"/>
              </a:lnSpc>
            </a:pP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5. Adaptive Mock Test Generator</a:t>
            </a:r>
          </a:p>
          <a:p>
            <a:pPr marL="289560" lvl="1" indent="-144780" algn="just">
              <a:lnSpc>
                <a:spcPts val="2879"/>
              </a:lnSpc>
            </a:pPr>
            <a:endParaRPr lang="en-US" sz="24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44780" lvl="1" algn="just">
              <a:lnSpc>
                <a:spcPts val="2879"/>
              </a:lnSpc>
            </a:pP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6. Peer-to-Peer AI-Matched Study Circles</a:t>
            </a:r>
          </a:p>
          <a:p>
            <a:pPr marL="289560" lvl="1" indent="-144780" algn="just">
              <a:lnSpc>
                <a:spcPts val="2879"/>
              </a:lnSpc>
            </a:pPr>
            <a:endParaRPr lang="en-US" sz="24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44780" lvl="1" algn="just">
              <a:lnSpc>
                <a:spcPts val="2879"/>
              </a:lnSpc>
            </a:pP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7. Gamification &amp; Motivation Engine</a:t>
            </a:r>
          </a:p>
          <a:p>
            <a:pPr marL="289560" lvl="1" indent="-144780" algn="just">
              <a:lnSpc>
                <a:spcPts val="2879"/>
              </a:lnSpc>
            </a:pPr>
            <a:endParaRPr lang="en-US" sz="24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3487400" y="9377650"/>
            <a:ext cx="4800600" cy="947450"/>
            <a:chOff x="0" y="0"/>
            <a:chExt cx="6400800" cy="12632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400800" cy="1263269"/>
            </a:xfrm>
            <a:custGeom>
              <a:avLst/>
              <a:gdLst/>
              <a:ahLst/>
              <a:cxnLst/>
              <a:rect l="l" t="t" r="r" b="b"/>
              <a:pathLst>
                <a:path w="6400800" h="1263269">
                  <a:moveTo>
                    <a:pt x="0" y="0"/>
                  </a:moveTo>
                  <a:lnTo>
                    <a:pt x="6400800" y="0"/>
                  </a:lnTo>
                  <a:lnTo>
                    <a:pt x="6400800" y="1263269"/>
                  </a:lnTo>
                  <a:lnTo>
                    <a:pt x="0" y="1263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50000"/>
              </a:blip>
              <a:stretch>
                <a:fillRect l="-652" r="-652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38075"/>
            <a:ext cx="11359450" cy="1812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5"/>
              </a:lnSpc>
            </a:pPr>
            <a:r>
              <a:rPr lang="en-US" sz="6190" b="1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Target Users and Expected Use Cases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47090" y="3371850"/>
            <a:ext cx="15690850" cy="6297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Target Users:</a:t>
            </a:r>
          </a:p>
          <a:p>
            <a:pPr algn="l">
              <a:lnSpc>
                <a:spcPts val="2879"/>
              </a:lnSpc>
            </a:pPr>
            <a:endParaRPr lang="en-US" sz="2400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289560" lvl="1" indent="-144780" algn="l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Students (16+, GATE aspirants, other competitive exams)</a:t>
            </a:r>
          </a:p>
          <a:p>
            <a:pPr marL="289560" lvl="1" indent="-144780" algn="l">
              <a:lnSpc>
                <a:spcPts val="2879"/>
              </a:lnSpc>
            </a:pPr>
            <a:endParaRPr lang="en-US" sz="24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9560" lvl="1" indent="-144780" algn="l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Mentors, parents, institutions</a:t>
            </a:r>
          </a:p>
          <a:p>
            <a:pPr marL="289560" lvl="1" indent="-144780" algn="l">
              <a:lnSpc>
                <a:spcPts val="2879"/>
              </a:lnSpc>
            </a:pPr>
            <a:endParaRPr lang="en-US" sz="24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9560" lvl="1" indent="-144780" algn="l">
              <a:lnSpc>
                <a:spcPts val="2879"/>
              </a:lnSpc>
            </a:pPr>
            <a:r>
              <a:rPr lang="en-US" sz="24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Use Cases:</a:t>
            </a:r>
          </a:p>
          <a:p>
            <a:pPr marL="289560" lvl="1" indent="-144780" algn="l">
              <a:lnSpc>
                <a:spcPts val="2879"/>
              </a:lnSpc>
            </a:pPr>
            <a:endParaRPr lang="en-US" sz="2400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289560" lvl="1" indent="-144780" algn="l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Student receives a dynamic AI-generated timetable</a:t>
            </a:r>
          </a:p>
          <a:p>
            <a:pPr marL="289560" lvl="1" indent="-144780" algn="l">
              <a:lnSpc>
                <a:spcPts val="2879"/>
              </a:lnSpc>
            </a:pPr>
            <a:endParaRPr lang="en-US" sz="24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9560" lvl="1" indent="-144780" algn="l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Instant doubt resolution via chatbot/voice</a:t>
            </a:r>
          </a:p>
          <a:p>
            <a:pPr marL="289560" lvl="1" indent="-144780" algn="l">
              <a:lnSpc>
                <a:spcPts val="2879"/>
              </a:lnSpc>
            </a:pPr>
            <a:endParaRPr lang="en-US" sz="24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9560" lvl="1" indent="-144780" algn="l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Wellness tracker detects stress → suggests meditation/breaks</a:t>
            </a:r>
          </a:p>
          <a:p>
            <a:pPr marL="289560" lvl="1" indent="-144780" algn="l">
              <a:lnSpc>
                <a:spcPts val="2879"/>
              </a:lnSpc>
            </a:pPr>
            <a:endParaRPr lang="en-US" sz="24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9560" lvl="1" indent="-144780" algn="l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Adaptive mock tests improve exam strategy</a:t>
            </a:r>
          </a:p>
          <a:p>
            <a:pPr marL="289560" lvl="1" indent="-144780" algn="l">
              <a:lnSpc>
                <a:spcPts val="2879"/>
              </a:lnSpc>
            </a:pPr>
            <a:endParaRPr lang="en-US" sz="24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9560" lvl="1" indent="-144780" algn="l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Mentors/parents track progress via dashboards</a:t>
            </a:r>
          </a:p>
        </p:txBody>
      </p:sp>
      <p:sp>
        <p:nvSpPr>
          <p:cNvPr id="4" name="Freeform 4"/>
          <p:cNvSpPr/>
          <p:nvPr/>
        </p:nvSpPr>
        <p:spPr>
          <a:xfrm>
            <a:off x="-1353831" y="-2321407"/>
            <a:ext cx="4765067" cy="4414480"/>
          </a:xfrm>
          <a:custGeom>
            <a:avLst/>
            <a:gdLst/>
            <a:ahLst/>
            <a:cxnLst/>
            <a:rect l="l" t="t" r="r" b="b"/>
            <a:pathLst>
              <a:path w="4765067" h="4414480">
                <a:moveTo>
                  <a:pt x="0" y="0"/>
                </a:moveTo>
                <a:lnTo>
                  <a:pt x="4765068" y="0"/>
                </a:lnTo>
                <a:lnTo>
                  <a:pt x="4765068" y="4414480"/>
                </a:lnTo>
                <a:lnTo>
                  <a:pt x="0" y="4414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876769" y="-2321407"/>
            <a:ext cx="4765067" cy="4414480"/>
          </a:xfrm>
          <a:custGeom>
            <a:avLst/>
            <a:gdLst/>
            <a:ahLst/>
            <a:cxnLst/>
            <a:rect l="l" t="t" r="r" b="b"/>
            <a:pathLst>
              <a:path w="4765067" h="4414480">
                <a:moveTo>
                  <a:pt x="0" y="0"/>
                </a:moveTo>
                <a:lnTo>
                  <a:pt x="4765068" y="0"/>
                </a:lnTo>
                <a:lnTo>
                  <a:pt x="4765068" y="4414480"/>
                </a:lnTo>
                <a:lnTo>
                  <a:pt x="0" y="4414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9586" y="933688"/>
            <a:ext cx="2114579" cy="1908166"/>
          </a:xfrm>
          <a:custGeom>
            <a:avLst/>
            <a:gdLst/>
            <a:ahLst/>
            <a:cxnLst/>
            <a:rect l="l" t="t" r="r" b="b"/>
            <a:pathLst>
              <a:path w="2114579" h="1908166">
                <a:moveTo>
                  <a:pt x="0" y="0"/>
                </a:moveTo>
                <a:lnTo>
                  <a:pt x="2114579" y="0"/>
                </a:lnTo>
                <a:lnTo>
                  <a:pt x="2114579" y="1908165"/>
                </a:lnTo>
                <a:lnTo>
                  <a:pt x="0" y="19081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027948" y="933688"/>
            <a:ext cx="2114579" cy="1908166"/>
          </a:xfrm>
          <a:custGeom>
            <a:avLst/>
            <a:gdLst/>
            <a:ahLst/>
            <a:cxnLst/>
            <a:rect l="l" t="t" r="r" b="b"/>
            <a:pathLst>
              <a:path w="2114579" h="1908166">
                <a:moveTo>
                  <a:pt x="0" y="0"/>
                </a:moveTo>
                <a:lnTo>
                  <a:pt x="2114579" y="0"/>
                </a:lnTo>
                <a:lnTo>
                  <a:pt x="2114579" y="1908165"/>
                </a:lnTo>
                <a:lnTo>
                  <a:pt x="0" y="19081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551780" y="2408479"/>
            <a:ext cx="11039780" cy="121666"/>
          </a:xfrm>
          <a:custGeom>
            <a:avLst/>
            <a:gdLst/>
            <a:ahLst/>
            <a:cxnLst/>
            <a:rect l="l" t="t" r="r" b="b"/>
            <a:pathLst>
              <a:path w="11039780" h="121666">
                <a:moveTo>
                  <a:pt x="0" y="0"/>
                </a:moveTo>
                <a:lnTo>
                  <a:pt x="11039780" y="0"/>
                </a:lnTo>
                <a:lnTo>
                  <a:pt x="11039780" y="121666"/>
                </a:lnTo>
                <a:lnTo>
                  <a:pt x="0" y="1216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44661" y="9773420"/>
            <a:ext cx="18432661" cy="120126"/>
          </a:xfrm>
          <a:custGeom>
            <a:avLst/>
            <a:gdLst/>
            <a:ahLst/>
            <a:cxnLst/>
            <a:rect l="l" t="t" r="r" b="b"/>
            <a:pathLst>
              <a:path w="18432661" h="120126">
                <a:moveTo>
                  <a:pt x="0" y="0"/>
                </a:moveTo>
                <a:lnTo>
                  <a:pt x="18432661" y="0"/>
                </a:lnTo>
                <a:lnTo>
                  <a:pt x="18432661" y="120126"/>
                </a:lnTo>
                <a:lnTo>
                  <a:pt x="0" y="1201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3487400" y="9377650"/>
            <a:ext cx="4800600" cy="947450"/>
            <a:chOff x="0" y="0"/>
            <a:chExt cx="6400800" cy="126326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400800" cy="1263269"/>
            </a:xfrm>
            <a:custGeom>
              <a:avLst/>
              <a:gdLst/>
              <a:ahLst/>
              <a:cxnLst/>
              <a:rect l="l" t="t" r="r" b="b"/>
              <a:pathLst>
                <a:path w="6400800" h="1263269">
                  <a:moveTo>
                    <a:pt x="0" y="0"/>
                  </a:moveTo>
                  <a:lnTo>
                    <a:pt x="6400800" y="0"/>
                  </a:lnTo>
                  <a:lnTo>
                    <a:pt x="6400800" y="1263269"/>
                  </a:lnTo>
                  <a:lnTo>
                    <a:pt x="0" y="1263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12912661" y="9281388"/>
            <a:ext cx="5375339" cy="1043712"/>
            <a:chOff x="0" y="0"/>
            <a:chExt cx="7167119" cy="139161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167118" cy="1391666"/>
            </a:xfrm>
            <a:custGeom>
              <a:avLst/>
              <a:gdLst/>
              <a:ahLst/>
              <a:cxnLst/>
              <a:rect l="l" t="t" r="r" b="b"/>
              <a:pathLst>
                <a:path w="7167118" h="1391666">
                  <a:moveTo>
                    <a:pt x="0" y="0"/>
                  </a:moveTo>
                  <a:lnTo>
                    <a:pt x="7167118" y="0"/>
                  </a:lnTo>
                  <a:lnTo>
                    <a:pt x="7167118" y="1391666"/>
                  </a:lnTo>
                  <a:lnTo>
                    <a:pt x="0" y="1391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67" b="-164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11968369" y="4643553"/>
            <a:ext cx="6319631" cy="3086100"/>
            <a:chOff x="0" y="0"/>
            <a:chExt cx="166443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64430" cy="812800"/>
            </a:xfrm>
            <a:custGeom>
              <a:avLst/>
              <a:gdLst/>
              <a:ahLst/>
              <a:cxnLst/>
              <a:rect l="l" t="t" r="r" b="b"/>
              <a:pathLst>
                <a:path w="1664430" h="812800">
                  <a:moveTo>
                    <a:pt x="30626" y="0"/>
                  </a:moveTo>
                  <a:lnTo>
                    <a:pt x="1633803" y="0"/>
                  </a:lnTo>
                  <a:cubicBezTo>
                    <a:pt x="1641926" y="0"/>
                    <a:pt x="1649716" y="3227"/>
                    <a:pt x="1655459" y="8970"/>
                  </a:cubicBezTo>
                  <a:cubicBezTo>
                    <a:pt x="1661203" y="14714"/>
                    <a:pt x="1664430" y="22504"/>
                    <a:pt x="1664430" y="30626"/>
                  </a:cubicBezTo>
                  <a:lnTo>
                    <a:pt x="1664430" y="782174"/>
                  </a:lnTo>
                  <a:cubicBezTo>
                    <a:pt x="1664430" y="790296"/>
                    <a:pt x="1661203" y="798086"/>
                    <a:pt x="1655459" y="803830"/>
                  </a:cubicBezTo>
                  <a:cubicBezTo>
                    <a:pt x="1649716" y="809573"/>
                    <a:pt x="1641926" y="812800"/>
                    <a:pt x="1633803" y="812800"/>
                  </a:cubicBezTo>
                  <a:lnTo>
                    <a:pt x="30626" y="812800"/>
                  </a:lnTo>
                  <a:cubicBezTo>
                    <a:pt x="22504" y="812800"/>
                    <a:pt x="14714" y="809573"/>
                    <a:pt x="8970" y="803830"/>
                  </a:cubicBezTo>
                  <a:cubicBezTo>
                    <a:pt x="3227" y="798086"/>
                    <a:pt x="0" y="790296"/>
                    <a:pt x="0" y="782174"/>
                  </a:cubicBezTo>
                  <a:lnTo>
                    <a:pt x="0" y="30626"/>
                  </a:lnTo>
                  <a:cubicBezTo>
                    <a:pt x="0" y="22504"/>
                    <a:pt x="3227" y="14714"/>
                    <a:pt x="8970" y="8970"/>
                  </a:cubicBezTo>
                  <a:cubicBezTo>
                    <a:pt x="14714" y="3227"/>
                    <a:pt x="22504" y="0"/>
                    <a:pt x="30626" y="0"/>
                  </a:cubicBezTo>
                  <a:close/>
                </a:path>
              </a:pathLst>
            </a:custGeom>
            <a:solidFill>
              <a:srgbClr val="FFCF0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166443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6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2133814" y="4473004"/>
            <a:ext cx="5988741" cy="3177233"/>
          </a:xfrm>
          <a:custGeom>
            <a:avLst/>
            <a:gdLst/>
            <a:ahLst/>
            <a:cxnLst/>
            <a:rect l="l" t="t" r="r" b="b"/>
            <a:pathLst>
              <a:path w="5988741" h="3177233">
                <a:moveTo>
                  <a:pt x="0" y="0"/>
                </a:moveTo>
                <a:lnTo>
                  <a:pt x="5988741" y="0"/>
                </a:lnTo>
                <a:lnTo>
                  <a:pt x="5988741" y="3177233"/>
                </a:lnTo>
                <a:lnTo>
                  <a:pt x="0" y="317723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5600330" y="6061621"/>
            <a:ext cx="1258934" cy="624929"/>
            <a:chOff x="0" y="0"/>
            <a:chExt cx="331571" cy="16459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31571" cy="164590"/>
            </a:xfrm>
            <a:custGeom>
              <a:avLst/>
              <a:gdLst/>
              <a:ahLst/>
              <a:cxnLst/>
              <a:rect l="l" t="t" r="r" b="b"/>
              <a:pathLst>
                <a:path w="331571" h="164590">
                  <a:moveTo>
                    <a:pt x="0" y="0"/>
                  </a:moveTo>
                  <a:lnTo>
                    <a:pt x="331571" y="0"/>
                  </a:lnTo>
                  <a:lnTo>
                    <a:pt x="331571" y="164590"/>
                  </a:lnTo>
                  <a:lnTo>
                    <a:pt x="0" y="164590"/>
                  </a:lnTo>
                  <a:close/>
                </a:path>
              </a:pathLst>
            </a:custGeom>
            <a:solidFill>
              <a:srgbClr val="FFCF06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331571" cy="2217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6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38075"/>
            <a:ext cx="11359450" cy="1812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5"/>
              </a:lnSpc>
            </a:pPr>
            <a:r>
              <a:rPr lang="en-US" sz="6190" b="1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Data Requirements and Privacy Considerations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667000" y="3752850"/>
            <a:ext cx="13422630" cy="4767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5000" lvl="2" indent="-211667" algn="l">
              <a:lnSpc>
                <a:spcPts val="4480"/>
              </a:lnSpc>
              <a:buFont typeface="Arial"/>
              <a:buChar char="⚬"/>
            </a:pPr>
            <a:r>
              <a:rPr lang="en-US" sz="24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 Needed: </a:t>
            </a: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Study hours, test scores, stress levels, screen time, interaction logs.</a:t>
            </a:r>
          </a:p>
          <a:p>
            <a:pPr marL="635000" lvl="2" indent="-211667" algn="l">
              <a:lnSpc>
                <a:spcPts val="4480"/>
              </a:lnSpc>
            </a:pPr>
            <a:endParaRPr lang="en-US" sz="24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35000" lvl="2" indent="-211667" algn="l">
              <a:lnSpc>
                <a:spcPts val="4480"/>
              </a:lnSpc>
              <a:buFont typeface="Arial"/>
              <a:buChar char="⚬"/>
            </a:pPr>
            <a:r>
              <a:rPr lang="en-US" sz="24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Collection: </a:t>
            </a: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From self-inputs, usage patterns, and AI monitoring.</a:t>
            </a:r>
          </a:p>
          <a:p>
            <a:pPr marL="635000" lvl="2" indent="-211667" algn="l">
              <a:lnSpc>
                <a:spcPts val="4480"/>
              </a:lnSpc>
            </a:pPr>
            <a:endParaRPr lang="en-US" sz="24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35000" lvl="2" indent="-211667" algn="l">
              <a:lnSpc>
                <a:spcPts val="4480"/>
              </a:lnSpc>
              <a:buFont typeface="Arial"/>
              <a:buChar char="⚬"/>
            </a:pPr>
            <a:r>
              <a:rPr lang="en-US" sz="24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Privacy Measures:</a:t>
            </a:r>
          </a:p>
          <a:p>
            <a:pPr marL="1092200" lvl="3" indent="-273050" algn="l">
              <a:lnSpc>
                <a:spcPts val="4480"/>
              </a:lnSpc>
              <a:buFont typeface="Arial"/>
              <a:buChar char="￭"/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End-to-end encryption</a:t>
            </a:r>
          </a:p>
          <a:p>
            <a:pPr marL="1092200" lvl="3" indent="-273050" algn="l">
              <a:lnSpc>
                <a:spcPts val="4480"/>
              </a:lnSpc>
              <a:buFont typeface="Arial"/>
              <a:buChar char="￭"/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GDPR &amp; data-compliance</a:t>
            </a:r>
          </a:p>
          <a:p>
            <a:pPr marL="1092200" lvl="3" indent="-273050" algn="l">
              <a:lnSpc>
                <a:spcPts val="4480"/>
              </a:lnSpc>
              <a:buFont typeface="Arial"/>
              <a:buChar char="￭"/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Minimal sharing with mentors (progress only, no personal details)</a:t>
            </a:r>
          </a:p>
        </p:txBody>
      </p:sp>
      <p:sp>
        <p:nvSpPr>
          <p:cNvPr id="4" name="Freeform 4"/>
          <p:cNvSpPr/>
          <p:nvPr/>
        </p:nvSpPr>
        <p:spPr>
          <a:xfrm>
            <a:off x="-1353831" y="-2321407"/>
            <a:ext cx="4765067" cy="4414480"/>
          </a:xfrm>
          <a:custGeom>
            <a:avLst/>
            <a:gdLst/>
            <a:ahLst/>
            <a:cxnLst/>
            <a:rect l="l" t="t" r="r" b="b"/>
            <a:pathLst>
              <a:path w="4765067" h="4414480">
                <a:moveTo>
                  <a:pt x="0" y="0"/>
                </a:moveTo>
                <a:lnTo>
                  <a:pt x="4765068" y="0"/>
                </a:lnTo>
                <a:lnTo>
                  <a:pt x="4765068" y="4414480"/>
                </a:lnTo>
                <a:lnTo>
                  <a:pt x="0" y="4414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876769" y="-2321407"/>
            <a:ext cx="4765067" cy="4414480"/>
          </a:xfrm>
          <a:custGeom>
            <a:avLst/>
            <a:gdLst/>
            <a:ahLst/>
            <a:cxnLst/>
            <a:rect l="l" t="t" r="r" b="b"/>
            <a:pathLst>
              <a:path w="4765067" h="4414480">
                <a:moveTo>
                  <a:pt x="0" y="0"/>
                </a:moveTo>
                <a:lnTo>
                  <a:pt x="4765068" y="0"/>
                </a:lnTo>
                <a:lnTo>
                  <a:pt x="4765068" y="4414480"/>
                </a:lnTo>
                <a:lnTo>
                  <a:pt x="0" y="4414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9586" y="933688"/>
            <a:ext cx="2114579" cy="1908166"/>
          </a:xfrm>
          <a:custGeom>
            <a:avLst/>
            <a:gdLst/>
            <a:ahLst/>
            <a:cxnLst/>
            <a:rect l="l" t="t" r="r" b="b"/>
            <a:pathLst>
              <a:path w="2114579" h="1908166">
                <a:moveTo>
                  <a:pt x="0" y="0"/>
                </a:moveTo>
                <a:lnTo>
                  <a:pt x="2114579" y="0"/>
                </a:lnTo>
                <a:lnTo>
                  <a:pt x="2114579" y="1908165"/>
                </a:lnTo>
                <a:lnTo>
                  <a:pt x="0" y="19081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027948" y="933688"/>
            <a:ext cx="2114579" cy="1908166"/>
          </a:xfrm>
          <a:custGeom>
            <a:avLst/>
            <a:gdLst/>
            <a:ahLst/>
            <a:cxnLst/>
            <a:rect l="l" t="t" r="r" b="b"/>
            <a:pathLst>
              <a:path w="2114579" h="1908166">
                <a:moveTo>
                  <a:pt x="0" y="0"/>
                </a:moveTo>
                <a:lnTo>
                  <a:pt x="2114579" y="0"/>
                </a:lnTo>
                <a:lnTo>
                  <a:pt x="2114579" y="1908165"/>
                </a:lnTo>
                <a:lnTo>
                  <a:pt x="0" y="19081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551780" y="2408479"/>
            <a:ext cx="11039780" cy="121666"/>
          </a:xfrm>
          <a:custGeom>
            <a:avLst/>
            <a:gdLst/>
            <a:ahLst/>
            <a:cxnLst/>
            <a:rect l="l" t="t" r="r" b="b"/>
            <a:pathLst>
              <a:path w="11039780" h="121666">
                <a:moveTo>
                  <a:pt x="0" y="0"/>
                </a:moveTo>
                <a:lnTo>
                  <a:pt x="11039780" y="0"/>
                </a:lnTo>
                <a:lnTo>
                  <a:pt x="11039780" y="121666"/>
                </a:lnTo>
                <a:lnTo>
                  <a:pt x="0" y="1216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44661" y="9773420"/>
            <a:ext cx="18432661" cy="120126"/>
          </a:xfrm>
          <a:custGeom>
            <a:avLst/>
            <a:gdLst/>
            <a:ahLst/>
            <a:cxnLst/>
            <a:rect l="l" t="t" r="r" b="b"/>
            <a:pathLst>
              <a:path w="18432661" h="120126">
                <a:moveTo>
                  <a:pt x="0" y="0"/>
                </a:moveTo>
                <a:lnTo>
                  <a:pt x="18432661" y="0"/>
                </a:lnTo>
                <a:lnTo>
                  <a:pt x="18432661" y="120126"/>
                </a:lnTo>
                <a:lnTo>
                  <a:pt x="0" y="1201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2912661" y="9281388"/>
            <a:ext cx="5375339" cy="1043712"/>
            <a:chOff x="0" y="0"/>
            <a:chExt cx="7167119" cy="139161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167118" cy="1391666"/>
            </a:xfrm>
            <a:custGeom>
              <a:avLst/>
              <a:gdLst/>
              <a:ahLst/>
              <a:cxnLst/>
              <a:rect l="l" t="t" r="r" b="b"/>
              <a:pathLst>
                <a:path w="7167118" h="1391666">
                  <a:moveTo>
                    <a:pt x="0" y="0"/>
                  </a:moveTo>
                  <a:lnTo>
                    <a:pt x="7167118" y="0"/>
                  </a:lnTo>
                  <a:lnTo>
                    <a:pt x="7167118" y="1391666"/>
                  </a:lnTo>
                  <a:lnTo>
                    <a:pt x="0" y="1391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67" b="-164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38075"/>
            <a:ext cx="11359450" cy="1812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5"/>
              </a:lnSpc>
            </a:pPr>
            <a:r>
              <a:rPr lang="en-US" sz="6190" b="1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AI Technologies and Methods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175820" y="3386404"/>
            <a:ext cx="9791700" cy="4081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9560" lvl="1" indent="-144780" algn="l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NLP &amp; Voice AI → doubt solving, summarization</a:t>
            </a:r>
          </a:p>
          <a:p>
            <a:pPr marL="289560" lvl="1" indent="-144780" algn="l">
              <a:lnSpc>
                <a:spcPts val="2879"/>
              </a:lnSpc>
            </a:pPr>
            <a:endParaRPr lang="en-US" sz="24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9560" lvl="1" indent="-144780" algn="l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Machine Learning → adaptive planner, mock test difficulty scaling</a:t>
            </a:r>
          </a:p>
          <a:p>
            <a:pPr marL="289560" lvl="1" indent="-144780" algn="l">
              <a:lnSpc>
                <a:spcPts val="2879"/>
              </a:lnSpc>
            </a:pPr>
            <a:endParaRPr lang="en-US" sz="24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9560" lvl="1" indent="-144780" algn="l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Analytics → performance dashboards, weakness mapping</a:t>
            </a:r>
          </a:p>
          <a:p>
            <a:pPr marL="289560" lvl="1" indent="-144780" algn="l">
              <a:lnSpc>
                <a:spcPts val="2879"/>
              </a:lnSpc>
            </a:pPr>
            <a:endParaRPr lang="en-US" sz="24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9560" lvl="1" indent="-144780" algn="l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Sentiment &amp; Behavior AI → stress/wellness detection</a:t>
            </a:r>
          </a:p>
          <a:p>
            <a:pPr marL="289560" lvl="1" indent="-144780" algn="l">
              <a:lnSpc>
                <a:spcPts val="2879"/>
              </a:lnSpc>
            </a:pPr>
            <a:endParaRPr lang="en-US" sz="24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9560" lvl="1" indent="-144780" algn="l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Gamification AI Engine → engagement &amp; motivation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-1353831" y="-2321407"/>
            <a:ext cx="4765067" cy="4414480"/>
          </a:xfrm>
          <a:custGeom>
            <a:avLst/>
            <a:gdLst/>
            <a:ahLst/>
            <a:cxnLst/>
            <a:rect l="l" t="t" r="r" b="b"/>
            <a:pathLst>
              <a:path w="4765067" h="4414480">
                <a:moveTo>
                  <a:pt x="0" y="0"/>
                </a:moveTo>
                <a:lnTo>
                  <a:pt x="4765068" y="0"/>
                </a:lnTo>
                <a:lnTo>
                  <a:pt x="4765068" y="4414480"/>
                </a:lnTo>
                <a:lnTo>
                  <a:pt x="0" y="4414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876769" y="-2321407"/>
            <a:ext cx="4765067" cy="4414480"/>
          </a:xfrm>
          <a:custGeom>
            <a:avLst/>
            <a:gdLst/>
            <a:ahLst/>
            <a:cxnLst/>
            <a:rect l="l" t="t" r="r" b="b"/>
            <a:pathLst>
              <a:path w="4765067" h="4414480">
                <a:moveTo>
                  <a:pt x="0" y="0"/>
                </a:moveTo>
                <a:lnTo>
                  <a:pt x="4765068" y="0"/>
                </a:lnTo>
                <a:lnTo>
                  <a:pt x="4765068" y="4414480"/>
                </a:lnTo>
                <a:lnTo>
                  <a:pt x="0" y="4414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9586" y="933688"/>
            <a:ext cx="2114579" cy="1908166"/>
          </a:xfrm>
          <a:custGeom>
            <a:avLst/>
            <a:gdLst/>
            <a:ahLst/>
            <a:cxnLst/>
            <a:rect l="l" t="t" r="r" b="b"/>
            <a:pathLst>
              <a:path w="2114579" h="1908166">
                <a:moveTo>
                  <a:pt x="0" y="0"/>
                </a:moveTo>
                <a:lnTo>
                  <a:pt x="2114579" y="0"/>
                </a:lnTo>
                <a:lnTo>
                  <a:pt x="2114579" y="1908165"/>
                </a:lnTo>
                <a:lnTo>
                  <a:pt x="0" y="19081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027948" y="933688"/>
            <a:ext cx="2114579" cy="1908166"/>
          </a:xfrm>
          <a:custGeom>
            <a:avLst/>
            <a:gdLst/>
            <a:ahLst/>
            <a:cxnLst/>
            <a:rect l="l" t="t" r="r" b="b"/>
            <a:pathLst>
              <a:path w="2114579" h="1908166">
                <a:moveTo>
                  <a:pt x="0" y="0"/>
                </a:moveTo>
                <a:lnTo>
                  <a:pt x="2114579" y="0"/>
                </a:lnTo>
                <a:lnTo>
                  <a:pt x="2114579" y="1908165"/>
                </a:lnTo>
                <a:lnTo>
                  <a:pt x="0" y="19081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551780" y="2408479"/>
            <a:ext cx="11039780" cy="121666"/>
          </a:xfrm>
          <a:custGeom>
            <a:avLst/>
            <a:gdLst/>
            <a:ahLst/>
            <a:cxnLst/>
            <a:rect l="l" t="t" r="r" b="b"/>
            <a:pathLst>
              <a:path w="11039780" h="121666">
                <a:moveTo>
                  <a:pt x="0" y="0"/>
                </a:moveTo>
                <a:lnTo>
                  <a:pt x="11039780" y="0"/>
                </a:lnTo>
                <a:lnTo>
                  <a:pt x="11039780" y="121666"/>
                </a:lnTo>
                <a:lnTo>
                  <a:pt x="0" y="1216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44661" y="9773420"/>
            <a:ext cx="18432661" cy="120126"/>
          </a:xfrm>
          <a:custGeom>
            <a:avLst/>
            <a:gdLst/>
            <a:ahLst/>
            <a:cxnLst/>
            <a:rect l="l" t="t" r="r" b="b"/>
            <a:pathLst>
              <a:path w="18432661" h="120126">
                <a:moveTo>
                  <a:pt x="0" y="0"/>
                </a:moveTo>
                <a:lnTo>
                  <a:pt x="18432661" y="0"/>
                </a:lnTo>
                <a:lnTo>
                  <a:pt x="18432661" y="120126"/>
                </a:lnTo>
                <a:lnTo>
                  <a:pt x="0" y="1201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2912661" y="9281388"/>
            <a:ext cx="5375339" cy="1043712"/>
            <a:chOff x="0" y="0"/>
            <a:chExt cx="7167119" cy="139161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167118" cy="1391666"/>
            </a:xfrm>
            <a:custGeom>
              <a:avLst/>
              <a:gdLst/>
              <a:ahLst/>
              <a:cxnLst/>
              <a:rect l="l" t="t" r="r" b="b"/>
              <a:pathLst>
                <a:path w="7167118" h="1391666">
                  <a:moveTo>
                    <a:pt x="0" y="0"/>
                  </a:moveTo>
                  <a:lnTo>
                    <a:pt x="7167118" y="0"/>
                  </a:lnTo>
                  <a:lnTo>
                    <a:pt x="7167118" y="1391666"/>
                  </a:lnTo>
                  <a:lnTo>
                    <a:pt x="0" y="1391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67" b="-164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944750"/>
            <a:ext cx="11359450" cy="954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5"/>
              </a:lnSpc>
            </a:pPr>
            <a:r>
              <a:rPr lang="en-US" sz="6190" b="1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Implementation Approach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368675" y="4017645"/>
            <a:ext cx="14919325" cy="3342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9560" lvl="1" indent="-144780" algn="l">
              <a:lnSpc>
                <a:spcPts val="2879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AI Smart Exam Mentor – Web Application</a:t>
            </a:r>
          </a:p>
          <a:p>
            <a:pPr marL="289560" lvl="1" indent="-144780" algn="l">
              <a:lnSpc>
                <a:spcPts val="2879"/>
              </a:lnSpc>
            </a:pPr>
            <a:endParaRPr lang="en-US" sz="2400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289560" lvl="1" indent="-144780" algn="l">
              <a:lnSpc>
                <a:spcPts val="2879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Phase 1: </a:t>
            </a: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Prototype – study planner, doubt solver, basic analytics.</a:t>
            </a:r>
          </a:p>
          <a:p>
            <a:pPr marL="289560" lvl="1" indent="-144780" algn="l">
              <a:lnSpc>
                <a:spcPts val="2879"/>
              </a:lnSpc>
            </a:pPr>
            <a:endParaRPr lang="en-US" sz="24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9560" lvl="1" indent="-144780" algn="l">
              <a:lnSpc>
                <a:spcPts val="2879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Phase 2: </a:t>
            </a: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Stress tracker, gamification, mock test generator.</a:t>
            </a:r>
          </a:p>
          <a:p>
            <a:pPr marL="289560" lvl="1" indent="-144780" algn="l">
              <a:lnSpc>
                <a:spcPts val="2879"/>
              </a:lnSpc>
            </a:pPr>
            <a:endParaRPr lang="en-US" sz="24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9560" lvl="1" indent="-144780" algn="l">
              <a:lnSpc>
                <a:spcPts val="2879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Phase 3: </a:t>
            </a: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Career recommender, inclusivity features, mentor dashboard.</a:t>
            </a:r>
          </a:p>
          <a:p>
            <a:pPr marL="289560" lvl="1" indent="-144780" algn="l">
              <a:lnSpc>
                <a:spcPts val="2879"/>
              </a:lnSpc>
            </a:pPr>
            <a:endParaRPr lang="en-US" sz="24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9560" lvl="1" indent="-144780" algn="l">
              <a:lnSpc>
                <a:spcPts val="2879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Tools: </a:t>
            </a: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Python, TensorFlow, Flask/Django, React, Firebase, cloud APIs.</a:t>
            </a:r>
          </a:p>
        </p:txBody>
      </p:sp>
      <p:sp>
        <p:nvSpPr>
          <p:cNvPr id="4" name="Freeform 4"/>
          <p:cNvSpPr/>
          <p:nvPr/>
        </p:nvSpPr>
        <p:spPr>
          <a:xfrm>
            <a:off x="-1353831" y="-2321407"/>
            <a:ext cx="4765067" cy="4414480"/>
          </a:xfrm>
          <a:custGeom>
            <a:avLst/>
            <a:gdLst/>
            <a:ahLst/>
            <a:cxnLst/>
            <a:rect l="l" t="t" r="r" b="b"/>
            <a:pathLst>
              <a:path w="4765067" h="4414480">
                <a:moveTo>
                  <a:pt x="0" y="0"/>
                </a:moveTo>
                <a:lnTo>
                  <a:pt x="4765068" y="0"/>
                </a:lnTo>
                <a:lnTo>
                  <a:pt x="4765068" y="4414480"/>
                </a:lnTo>
                <a:lnTo>
                  <a:pt x="0" y="4414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876769" y="-2321407"/>
            <a:ext cx="4765067" cy="4414480"/>
          </a:xfrm>
          <a:custGeom>
            <a:avLst/>
            <a:gdLst/>
            <a:ahLst/>
            <a:cxnLst/>
            <a:rect l="l" t="t" r="r" b="b"/>
            <a:pathLst>
              <a:path w="4765067" h="4414480">
                <a:moveTo>
                  <a:pt x="0" y="0"/>
                </a:moveTo>
                <a:lnTo>
                  <a:pt x="4765068" y="0"/>
                </a:lnTo>
                <a:lnTo>
                  <a:pt x="4765068" y="4414480"/>
                </a:lnTo>
                <a:lnTo>
                  <a:pt x="0" y="4414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9586" y="933688"/>
            <a:ext cx="2114579" cy="1908166"/>
          </a:xfrm>
          <a:custGeom>
            <a:avLst/>
            <a:gdLst/>
            <a:ahLst/>
            <a:cxnLst/>
            <a:rect l="l" t="t" r="r" b="b"/>
            <a:pathLst>
              <a:path w="2114579" h="1908166">
                <a:moveTo>
                  <a:pt x="0" y="0"/>
                </a:moveTo>
                <a:lnTo>
                  <a:pt x="2114579" y="0"/>
                </a:lnTo>
                <a:lnTo>
                  <a:pt x="2114579" y="1908165"/>
                </a:lnTo>
                <a:lnTo>
                  <a:pt x="0" y="19081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027948" y="933688"/>
            <a:ext cx="2114579" cy="1908166"/>
          </a:xfrm>
          <a:custGeom>
            <a:avLst/>
            <a:gdLst/>
            <a:ahLst/>
            <a:cxnLst/>
            <a:rect l="l" t="t" r="r" b="b"/>
            <a:pathLst>
              <a:path w="2114579" h="1908166">
                <a:moveTo>
                  <a:pt x="0" y="0"/>
                </a:moveTo>
                <a:lnTo>
                  <a:pt x="2114579" y="0"/>
                </a:lnTo>
                <a:lnTo>
                  <a:pt x="2114579" y="1908165"/>
                </a:lnTo>
                <a:lnTo>
                  <a:pt x="0" y="19081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551780" y="2408479"/>
            <a:ext cx="11039780" cy="121666"/>
          </a:xfrm>
          <a:custGeom>
            <a:avLst/>
            <a:gdLst/>
            <a:ahLst/>
            <a:cxnLst/>
            <a:rect l="l" t="t" r="r" b="b"/>
            <a:pathLst>
              <a:path w="11039780" h="121666">
                <a:moveTo>
                  <a:pt x="0" y="0"/>
                </a:moveTo>
                <a:lnTo>
                  <a:pt x="11039780" y="0"/>
                </a:lnTo>
                <a:lnTo>
                  <a:pt x="11039780" y="121666"/>
                </a:lnTo>
                <a:lnTo>
                  <a:pt x="0" y="1216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44661" y="9773420"/>
            <a:ext cx="18432661" cy="120126"/>
          </a:xfrm>
          <a:custGeom>
            <a:avLst/>
            <a:gdLst/>
            <a:ahLst/>
            <a:cxnLst/>
            <a:rect l="l" t="t" r="r" b="b"/>
            <a:pathLst>
              <a:path w="18432661" h="120126">
                <a:moveTo>
                  <a:pt x="0" y="0"/>
                </a:moveTo>
                <a:lnTo>
                  <a:pt x="18432661" y="0"/>
                </a:lnTo>
                <a:lnTo>
                  <a:pt x="18432661" y="120126"/>
                </a:lnTo>
                <a:lnTo>
                  <a:pt x="0" y="1201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2912661" y="9281388"/>
            <a:ext cx="5375339" cy="1043712"/>
            <a:chOff x="0" y="0"/>
            <a:chExt cx="7167119" cy="139161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167118" cy="1391666"/>
            </a:xfrm>
            <a:custGeom>
              <a:avLst/>
              <a:gdLst/>
              <a:ahLst/>
              <a:cxnLst/>
              <a:rect l="l" t="t" r="r" b="b"/>
              <a:pathLst>
                <a:path w="7167118" h="1391666">
                  <a:moveTo>
                    <a:pt x="0" y="0"/>
                  </a:moveTo>
                  <a:lnTo>
                    <a:pt x="7167118" y="0"/>
                  </a:lnTo>
                  <a:lnTo>
                    <a:pt x="7167118" y="1391666"/>
                  </a:lnTo>
                  <a:lnTo>
                    <a:pt x="0" y="1391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67" b="-164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636</Words>
  <Application>Microsoft Office PowerPoint</Application>
  <PresentationFormat>Custom</PresentationFormat>
  <Paragraphs>121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Poppins Bold</vt:lpstr>
      <vt:lpstr>Calibri</vt:lpstr>
      <vt:lpstr>Arial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samadhan2.pptx</dc:title>
  <dc:creator>Admin</dc:creator>
  <cp:lastModifiedBy>sidra patel</cp:lastModifiedBy>
  <cp:revision>2</cp:revision>
  <dcterms:created xsi:type="dcterms:W3CDTF">2006-08-16T00:00:00Z</dcterms:created>
  <dcterms:modified xsi:type="dcterms:W3CDTF">2025-09-03T11:56:12Z</dcterms:modified>
  <dc:identifier>DAGx69TWA5c</dc:identifier>
</cp:coreProperties>
</file>